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5.xml" ContentType="application/vnd.openxmlformats-officedocument.presentationml.slide+xml"/>
  <Override PartName="/ppt/slides/slide1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layout2.xml" ContentType="application/vnd.openxmlformats-officedocument.drawingml.diagramLayout+xml"/>
  <Override PartName="/ppt/notesMasters/notesMaster1.xml" ContentType="application/vnd.openxmlformats-officedocument.presentationml.notesMaster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layout3.xml" ContentType="application/vnd.openxmlformats-officedocument.drawingml.diagramLayout+xml"/>
  <Override PartName="/ppt/diagrams/colors5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1.xml" ContentType="application/vnd.openxmlformats-officedocument.theme+xml"/>
  <Override PartName="/ppt/diagrams/layout6.xml" ContentType="application/vnd.openxmlformats-officedocument.drawingml.diagramLayout+xml"/>
  <Override PartName="/ppt/diagrams/drawing5.xml" ContentType="application/vnd.ms-office.drawingml.diagramDrawing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customXml/itemProps3.xml" ContentType="application/vnd.openxmlformats-officedocument.customXml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tags/tag3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1.xml" ContentType="application/vnd.openxmlformats-officedocument.presentationml.tags+xml"/>
  <Override PartName="/ppt/tags/tag10.xml" ContentType="application/vnd.openxmlformats-officedocument.presentationml.tags+xml"/>
  <Override PartName="/ppt/tags/tag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30.xml" ContentType="application/vnd.openxmlformats-officedocument.presentationml.tags+xml"/>
  <Override PartName="/ppt/tags/tag29.xml" ContentType="application/vnd.openxmlformats-officedocument.presentationml.tags+xml"/>
  <Override PartName="/ppt/tags/tag28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customXml/itemProps4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56" r:id="rId5"/>
    <p:sldId id="3983" r:id="rId6"/>
    <p:sldId id="4002" r:id="rId7"/>
    <p:sldId id="4011" r:id="rId8"/>
    <p:sldId id="4018" r:id="rId9"/>
    <p:sldId id="4039" r:id="rId10"/>
    <p:sldId id="4036" r:id="rId11"/>
    <p:sldId id="4043" r:id="rId12"/>
    <p:sldId id="4040" r:id="rId13"/>
    <p:sldId id="4016" r:id="rId14"/>
    <p:sldId id="4042" r:id="rId15"/>
    <p:sldId id="4038" r:id="rId16"/>
    <p:sldId id="4041" r:id="rId17"/>
    <p:sldId id="4026" r:id="rId18"/>
    <p:sldId id="5244" r:id="rId19"/>
    <p:sldId id="4027" r:id="rId20"/>
    <p:sldId id="5246" r:id="rId21"/>
    <p:sldId id="4034" r:id="rId22"/>
    <p:sldId id="5243" r:id="rId23"/>
    <p:sldId id="5245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7313C4-B482-4AC5-B294-7A26102AC69E}" v="8" dt="2020-11-10T16:44:41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ustomXml" Target="../customXml/item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slide" Target="../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F94D7-990A-476A-A05A-2DEC7C96EBF1}" type="doc">
      <dgm:prSet loTypeId="urn:microsoft.com/office/officeart/2005/8/layout/cycle3" loCatId="cycle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F5FE4A27-99B4-4B1B-91B1-3A807D2B8A77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Prepare</a:t>
          </a:r>
          <a:r>
            <a:rPr lang="en-GB" sz="1600" b="1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rId1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endParaRPr lang="en-GB" sz="1600" b="1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</dgm:t>
    </dgm:pt>
    <dgm:pt modelId="{AAAC7CE0-AA59-4C25-9837-E5AAC4425B05}" type="parTrans" cxnId="{C1C9E408-ABB1-4818-995E-72439882118D}">
      <dgm:prSet/>
      <dgm:spPr/>
      <dgm:t>
        <a:bodyPr/>
        <a:lstStyle/>
        <a:p>
          <a:endParaRPr lang="en-GB"/>
        </a:p>
      </dgm:t>
    </dgm:pt>
    <dgm:pt modelId="{C721DAE9-5546-434F-8344-5FBA9B43E38C}" type="sibTrans" cxnId="{C1C9E408-ABB1-4818-995E-72439882118D}">
      <dgm:prSet/>
      <dgm:spPr>
        <a:solidFill>
          <a:schemeClr val="bg2"/>
        </a:solidFill>
        <a:ln w="127000" cap="flat">
          <a:solidFill>
            <a:schemeClr val="bg2"/>
          </a:solidFill>
          <a:miter lim="800000"/>
        </a:ln>
      </dgm:spPr>
      <dgm:t>
        <a:bodyPr/>
        <a:lstStyle/>
        <a:p>
          <a:endParaRPr lang="en-GB"/>
        </a:p>
      </dgm:t>
    </dgm:pt>
    <dgm:pt modelId="{C162283B-E803-49E4-8D3D-E56D429BD646}">
      <dgm:prSet phldrT="[Text]" custT="1"/>
      <dgm:spPr/>
      <dgm:t>
        <a:bodyPr/>
        <a:lstStyle/>
        <a:p>
          <a:pPr algn="ctr"/>
          <a:r>
            <a:rPr lang="en-GB" sz="1100" b="1" dirty="0">
              <a:solidFill>
                <a:schemeClr val="tx1"/>
              </a:solidFill>
              <a:hlinkClick xmlns:r="http://schemas.openxmlformats.org/officeDocument/2006/relationships" r:id="rId2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Diagnose &amp; Design</a:t>
          </a:r>
          <a:endParaRPr lang="en-GB" sz="1100" b="1" dirty="0">
            <a:solidFill>
              <a:schemeClr val="tx1"/>
            </a:solidFill>
          </a:endParaRPr>
        </a:p>
        <a:p>
          <a:pPr algn="ctr"/>
          <a:r>
            <a:rPr lang="en-GB" sz="900" dirty="0"/>
            <a:t>Define Value &amp; Design Future State </a:t>
          </a:r>
        </a:p>
      </dgm:t>
    </dgm:pt>
    <dgm:pt modelId="{D7BCE339-3282-492C-89F2-7B2276E0ECA8}" type="parTrans" cxnId="{8147326D-A90F-45FB-8690-293AB308B9A3}">
      <dgm:prSet/>
      <dgm:spPr/>
      <dgm:t>
        <a:bodyPr/>
        <a:lstStyle/>
        <a:p>
          <a:endParaRPr lang="en-GB"/>
        </a:p>
      </dgm:t>
    </dgm:pt>
    <dgm:pt modelId="{8DF5C5BC-48B9-4995-8CC4-28E87B71954F}" type="sibTrans" cxnId="{8147326D-A90F-45FB-8690-293AB308B9A3}">
      <dgm:prSet/>
      <dgm:spPr/>
      <dgm:t>
        <a:bodyPr/>
        <a:lstStyle/>
        <a:p>
          <a:endParaRPr lang="en-GB"/>
        </a:p>
      </dgm:t>
    </dgm:pt>
    <dgm:pt modelId="{E6C86340-97AB-44B4-8B47-6F1CF6D8DB04}">
      <dgm:prSet phldrT="[Text]" custT="1"/>
      <dgm:spPr/>
      <dgm:t>
        <a:bodyPr spcFirstLastPara="0" vert="horz" wrap="square" lIns="60960" tIns="60960" rIns="60960" bIns="60960" numCol="1" spcCol="1270" anchor="ctr" anchorCtr="0"/>
        <a:lstStyle/>
        <a:p>
          <a:pPr marL="0"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Implement</a:t>
          </a:r>
          <a:endParaRPr lang="en-GB" sz="1600" b="1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  <a:p>
          <a:pPr marL="0"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/>
              <a:ea typeface="+mn-ea"/>
              <a:cs typeface="+mn-cs"/>
            </a:rPr>
            <a:t>Create Flow &amp; Pull</a:t>
          </a:r>
        </a:p>
      </dgm:t>
    </dgm:pt>
    <dgm:pt modelId="{F9FD1987-3C80-4632-9CF8-3EC415510981}" type="parTrans" cxnId="{B245F0C7-30E3-4B6F-9B8A-9E93F5668659}">
      <dgm:prSet/>
      <dgm:spPr/>
      <dgm:t>
        <a:bodyPr/>
        <a:lstStyle/>
        <a:p>
          <a:endParaRPr lang="en-GB"/>
        </a:p>
      </dgm:t>
    </dgm:pt>
    <dgm:pt modelId="{316D4E57-EB99-45BF-94E3-46153053C337}" type="sibTrans" cxnId="{B245F0C7-30E3-4B6F-9B8A-9E93F5668659}">
      <dgm:prSet/>
      <dgm:spPr/>
      <dgm:t>
        <a:bodyPr/>
        <a:lstStyle/>
        <a:p>
          <a:endParaRPr lang="en-GB"/>
        </a:p>
      </dgm:t>
    </dgm:pt>
    <dgm:pt modelId="{79DA46B6-6E7B-45CB-ADE5-50C91B60F822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Sustain</a:t>
          </a:r>
          <a:endParaRPr lang="en-GB" sz="1600" b="1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/>
              <a:ea typeface="+mn-ea"/>
              <a:cs typeface="+mn-cs"/>
            </a:rPr>
            <a:t>Pursue Perfection</a:t>
          </a:r>
          <a:endParaRPr lang="en-GB" sz="1800" kern="1200" dirty="0">
            <a:latin typeface="Arial"/>
            <a:ea typeface="+mn-ea"/>
            <a:cs typeface="+mn-cs"/>
          </a:endParaRPr>
        </a:p>
      </dgm:t>
    </dgm:pt>
    <dgm:pt modelId="{D62C5A2B-C0A2-44FA-8176-0F92268E0E2E}" type="parTrans" cxnId="{5FD2302B-3989-4EC8-A89A-F9B7D059A6A4}">
      <dgm:prSet/>
      <dgm:spPr/>
      <dgm:t>
        <a:bodyPr/>
        <a:lstStyle/>
        <a:p>
          <a:endParaRPr lang="en-GB"/>
        </a:p>
      </dgm:t>
    </dgm:pt>
    <dgm:pt modelId="{7A3319D1-DD18-4D47-93B5-BF0897F730CA}" type="sibTrans" cxnId="{5FD2302B-3989-4EC8-A89A-F9B7D059A6A4}">
      <dgm:prSet/>
      <dgm:spPr/>
      <dgm:t>
        <a:bodyPr/>
        <a:lstStyle/>
        <a:p>
          <a:endParaRPr lang="en-GB"/>
        </a:p>
      </dgm:t>
    </dgm:pt>
    <dgm:pt modelId="{2B2326F5-B79B-467B-8D0C-7F3CEAEAC50B}">
      <dgm:prSet phldrT="[Text]" custT="1"/>
      <dgm:spPr/>
      <dgm:t>
        <a:bodyPr spcFirstLastPara="0" vert="horz" wrap="square" lIns="45720" tIns="45720" rIns="45720" bIns="45720" numCol="1" spcCol="1270" anchor="ctr" anchorCtr="0"/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/>
              <a:ea typeface="+mn-ea"/>
              <a:cs typeface="+mn-cs"/>
            </a:rPr>
            <a:t>Strategy Alignment </a:t>
          </a:r>
        </a:p>
      </dgm:t>
    </dgm:pt>
    <dgm:pt modelId="{F31679BE-4967-44FC-8A24-21C48B9A7857}" type="parTrans" cxnId="{AB512B9E-CCAF-4F1C-ABBA-DC8138EFA035}">
      <dgm:prSet/>
      <dgm:spPr/>
      <dgm:t>
        <a:bodyPr/>
        <a:lstStyle/>
        <a:p>
          <a:endParaRPr lang="en-GB"/>
        </a:p>
      </dgm:t>
    </dgm:pt>
    <dgm:pt modelId="{F8FF2C64-6A5D-4111-8CE9-8080659E28D7}" type="sibTrans" cxnId="{AB512B9E-CCAF-4F1C-ABBA-DC8138EFA035}">
      <dgm:prSet/>
      <dgm:spPr/>
      <dgm:t>
        <a:bodyPr/>
        <a:lstStyle/>
        <a:p>
          <a:endParaRPr lang="en-GB"/>
        </a:p>
      </dgm:t>
    </dgm:pt>
    <dgm:pt modelId="{6E2478BB-E1FC-4B8C-8A0D-B0829E626B1D}" type="pres">
      <dgm:prSet presAssocID="{A3EF94D7-990A-476A-A05A-2DEC7C96EBF1}" presName="Name0" presStyleCnt="0">
        <dgm:presLayoutVars>
          <dgm:dir/>
          <dgm:resizeHandles val="exact"/>
        </dgm:presLayoutVars>
      </dgm:prSet>
      <dgm:spPr/>
    </dgm:pt>
    <dgm:pt modelId="{6E9C91DD-E79A-4005-9E83-3EAB3ECCAAD6}" type="pres">
      <dgm:prSet presAssocID="{A3EF94D7-990A-476A-A05A-2DEC7C96EBF1}" presName="cycle" presStyleCnt="0"/>
      <dgm:spPr/>
    </dgm:pt>
    <dgm:pt modelId="{9267CEE5-C8DF-40AB-8AC1-17BE85DB47F1}" type="pres">
      <dgm:prSet presAssocID="{F5FE4A27-99B4-4B1B-91B1-3A807D2B8A77}" presName="nodeFirstNode" presStyleLbl="node1" presStyleIdx="0" presStyleCnt="4" custScaleX="93058" custScaleY="58406" custRadScaleRad="156003" custRadScaleInc="83294">
        <dgm:presLayoutVars>
          <dgm:bulletEnabled val="1"/>
        </dgm:presLayoutVars>
      </dgm:prSet>
      <dgm:spPr>
        <a:xfrm>
          <a:off x="2992274" y="635833"/>
          <a:ext cx="1116263" cy="484098"/>
        </a:xfrm>
        <a:prstGeom prst="roundRect">
          <a:avLst/>
        </a:prstGeom>
      </dgm:spPr>
    </dgm:pt>
    <dgm:pt modelId="{9FD63B02-DE90-425C-B4AE-B4DC82EC03B3}" type="pres">
      <dgm:prSet presAssocID="{C721DAE9-5546-434F-8344-5FBA9B43E38C}" presName="sibTransFirstNode" presStyleLbl="bgShp" presStyleIdx="0" presStyleCnt="1" custAng="2241229" custLinFactNeighborX="-40376" custLinFactNeighborY="-8207"/>
      <dgm:spPr/>
    </dgm:pt>
    <dgm:pt modelId="{DC37BA66-E214-4432-A333-034D760190D1}" type="pres">
      <dgm:prSet presAssocID="{C162283B-E803-49E4-8D3D-E56D429BD646}" presName="nodeFollowingNodes" presStyleLbl="node1" presStyleIdx="1" presStyleCnt="4" custScaleX="96557" custScaleY="57449" custRadScaleRad="161365" custRadScaleInc="48035">
        <dgm:presLayoutVars>
          <dgm:bulletEnabled val="1"/>
        </dgm:presLayoutVars>
      </dgm:prSet>
      <dgm:spPr/>
    </dgm:pt>
    <dgm:pt modelId="{E7B5F725-DE40-4E98-9364-C5E8F362E93D}" type="pres">
      <dgm:prSet presAssocID="{E6C86340-97AB-44B4-8B47-6F1CF6D8DB04}" presName="nodeFollowingNodes" presStyleLbl="node1" presStyleIdx="2" presStyleCnt="4" custScaleX="81391" custScaleY="56708" custRadScaleRad="126799" custRadScaleInc="60764">
        <dgm:presLayoutVars>
          <dgm:bulletEnabled val="1"/>
        </dgm:presLayoutVars>
      </dgm:prSet>
      <dgm:spPr>
        <a:xfrm>
          <a:off x="961936" y="2068497"/>
          <a:ext cx="1173122" cy="470024"/>
        </a:xfrm>
        <a:prstGeom prst="roundRect">
          <a:avLst/>
        </a:prstGeom>
      </dgm:spPr>
    </dgm:pt>
    <dgm:pt modelId="{99B3B84C-A434-40CF-B321-DE6AA283672E}" type="pres">
      <dgm:prSet presAssocID="{79DA46B6-6E7B-45CB-ADE5-50C91B60F822}" presName="nodeFollowingNodes" presStyleLbl="node1" presStyleIdx="3" presStyleCnt="4" custScaleX="81433" custScaleY="56049" custRadScaleRad="114997" custRadScaleInc="59602">
        <dgm:presLayoutVars>
          <dgm:bulletEnabled val="1"/>
        </dgm:presLayoutVars>
      </dgm:prSet>
      <dgm:spPr>
        <a:xfrm>
          <a:off x="797412" y="1111497"/>
          <a:ext cx="1936667" cy="968333"/>
        </a:xfrm>
        <a:prstGeom prst="roundRect">
          <a:avLst/>
        </a:prstGeom>
      </dgm:spPr>
    </dgm:pt>
  </dgm:ptLst>
  <dgm:cxnLst>
    <dgm:cxn modelId="{851B4F01-F97F-409D-A04A-843675F375AF}" type="presOf" srcId="{2B2326F5-B79B-467B-8D0C-7F3CEAEAC50B}" destId="{9267CEE5-C8DF-40AB-8AC1-17BE85DB47F1}" srcOrd="0" destOrd="1" presId="urn:microsoft.com/office/officeart/2005/8/layout/cycle3"/>
    <dgm:cxn modelId="{46299603-CF2F-4AC4-8C15-DA38C8627612}" type="presOf" srcId="{79DA46B6-6E7B-45CB-ADE5-50C91B60F822}" destId="{99B3B84C-A434-40CF-B321-DE6AA283672E}" srcOrd="0" destOrd="0" presId="urn:microsoft.com/office/officeart/2005/8/layout/cycle3"/>
    <dgm:cxn modelId="{C1C9E408-ABB1-4818-995E-72439882118D}" srcId="{A3EF94D7-990A-476A-A05A-2DEC7C96EBF1}" destId="{F5FE4A27-99B4-4B1B-91B1-3A807D2B8A77}" srcOrd="0" destOrd="0" parTransId="{AAAC7CE0-AA59-4C25-9837-E5AAC4425B05}" sibTransId="{C721DAE9-5546-434F-8344-5FBA9B43E38C}"/>
    <dgm:cxn modelId="{5FD2302B-3989-4EC8-A89A-F9B7D059A6A4}" srcId="{A3EF94D7-990A-476A-A05A-2DEC7C96EBF1}" destId="{79DA46B6-6E7B-45CB-ADE5-50C91B60F822}" srcOrd="3" destOrd="0" parTransId="{D62C5A2B-C0A2-44FA-8176-0F92268E0E2E}" sibTransId="{7A3319D1-DD18-4D47-93B5-BF0897F730CA}"/>
    <dgm:cxn modelId="{25B6D635-10F2-4FA7-B6B0-5A01EB147B93}" type="presOf" srcId="{E6C86340-97AB-44B4-8B47-6F1CF6D8DB04}" destId="{E7B5F725-DE40-4E98-9364-C5E8F362E93D}" srcOrd="0" destOrd="0" presId="urn:microsoft.com/office/officeart/2005/8/layout/cycle3"/>
    <dgm:cxn modelId="{8147326D-A90F-45FB-8690-293AB308B9A3}" srcId="{A3EF94D7-990A-476A-A05A-2DEC7C96EBF1}" destId="{C162283B-E803-49E4-8D3D-E56D429BD646}" srcOrd="1" destOrd="0" parTransId="{D7BCE339-3282-492C-89F2-7B2276E0ECA8}" sibTransId="{8DF5C5BC-48B9-4995-8CC4-28E87B71954F}"/>
    <dgm:cxn modelId="{9B9B0274-841F-410B-BF96-8437A65041B2}" type="presOf" srcId="{F5FE4A27-99B4-4B1B-91B1-3A807D2B8A77}" destId="{9267CEE5-C8DF-40AB-8AC1-17BE85DB47F1}" srcOrd="0" destOrd="0" presId="urn:microsoft.com/office/officeart/2005/8/layout/cycle3"/>
    <dgm:cxn modelId="{53FB6D8D-218C-449D-8952-4126F175BF45}" type="presOf" srcId="{C721DAE9-5546-434F-8344-5FBA9B43E38C}" destId="{9FD63B02-DE90-425C-B4AE-B4DC82EC03B3}" srcOrd="0" destOrd="0" presId="urn:microsoft.com/office/officeart/2005/8/layout/cycle3"/>
    <dgm:cxn modelId="{AB512B9E-CCAF-4F1C-ABBA-DC8138EFA035}" srcId="{F5FE4A27-99B4-4B1B-91B1-3A807D2B8A77}" destId="{2B2326F5-B79B-467B-8D0C-7F3CEAEAC50B}" srcOrd="0" destOrd="0" parTransId="{F31679BE-4967-44FC-8A24-21C48B9A7857}" sibTransId="{F8FF2C64-6A5D-4111-8CE9-8080659E28D7}"/>
    <dgm:cxn modelId="{B245F0C7-30E3-4B6F-9B8A-9E93F5668659}" srcId="{A3EF94D7-990A-476A-A05A-2DEC7C96EBF1}" destId="{E6C86340-97AB-44B4-8B47-6F1CF6D8DB04}" srcOrd="2" destOrd="0" parTransId="{F9FD1987-3C80-4632-9CF8-3EC415510981}" sibTransId="{316D4E57-EB99-45BF-94E3-46153053C337}"/>
    <dgm:cxn modelId="{DD0444D0-2214-4776-B4EC-D196EEF1C2CD}" type="presOf" srcId="{C162283B-E803-49E4-8D3D-E56D429BD646}" destId="{DC37BA66-E214-4432-A333-034D760190D1}" srcOrd="0" destOrd="0" presId="urn:microsoft.com/office/officeart/2005/8/layout/cycle3"/>
    <dgm:cxn modelId="{780E54FF-6F33-47D1-B3A7-E13E480FE0F9}" type="presOf" srcId="{A3EF94D7-990A-476A-A05A-2DEC7C96EBF1}" destId="{6E2478BB-E1FC-4B8C-8A0D-B0829E626B1D}" srcOrd="0" destOrd="0" presId="urn:microsoft.com/office/officeart/2005/8/layout/cycle3"/>
    <dgm:cxn modelId="{6946C5A8-CB21-4A42-B54B-AE7AF9BBBC7A}" type="presParOf" srcId="{6E2478BB-E1FC-4B8C-8A0D-B0829E626B1D}" destId="{6E9C91DD-E79A-4005-9E83-3EAB3ECCAAD6}" srcOrd="0" destOrd="0" presId="urn:microsoft.com/office/officeart/2005/8/layout/cycle3"/>
    <dgm:cxn modelId="{FD6CF66B-71DF-4ABE-901A-22F97C2BC179}" type="presParOf" srcId="{6E9C91DD-E79A-4005-9E83-3EAB3ECCAAD6}" destId="{9267CEE5-C8DF-40AB-8AC1-17BE85DB47F1}" srcOrd="0" destOrd="0" presId="urn:microsoft.com/office/officeart/2005/8/layout/cycle3"/>
    <dgm:cxn modelId="{2892D9D3-2E9A-4664-8B2C-8080C0BC200C}" type="presParOf" srcId="{6E9C91DD-E79A-4005-9E83-3EAB3ECCAAD6}" destId="{9FD63B02-DE90-425C-B4AE-B4DC82EC03B3}" srcOrd="1" destOrd="0" presId="urn:microsoft.com/office/officeart/2005/8/layout/cycle3"/>
    <dgm:cxn modelId="{8AB37D65-D916-4335-ABDC-0E9FE5EA2563}" type="presParOf" srcId="{6E9C91DD-E79A-4005-9E83-3EAB3ECCAAD6}" destId="{DC37BA66-E214-4432-A333-034D760190D1}" srcOrd="2" destOrd="0" presId="urn:microsoft.com/office/officeart/2005/8/layout/cycle3"/>
    <dgm:cxn modelId="{9FC60EF9-F30E-4390-9EA9-137053F73594}" type="presParOf" srcId="{6E9C91DD-E79A-4005-9E83-3EAB3ECCAAD6}" destId="{E7B5F725-DE40-4E98-9364-C5E8F362E93D}" srcOrd="3" destOrd="0" presId="urn:microsoft.com/office/officeart/2005/8/layout/cycle3"/>
    <dgm:cxn modelId="{4B8566AF-C1A4-41A6-A100-0A256FC92224}" type="presParOf" srcId="{6E9C91DD-E79A-4005-9E83-3EAB3ECCAAD6}" destId="{99B3B84C-A434-40CF-B321-DE6AA283672E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63B02-DE90-425C-B4AE-B4DC82EC03B3}">
      <dsp:nvSpPr>
        <dsp:cNvPr id="0" name=""/>
        <dsp:cNvSpPr/>
      </dsp:nvSpPr>
      <dsp:spPr>
        <a:xfrm rot="2241229">
          <a:off x="1108012" y="7266"/>
          <a:ext cx="2467612" cy="2467612"/>
        </a:xfrm>
        <a:prstGeom prst="circularArrow">
          <a:avLst>
            <a:gd name="adj1" fmla="val 4668"/>
            <a:gd name="adj2" fmla="val 272909"/>
            <a:gd name="adj3" fmla="val 13376436"/>
            <a:gd name="adj4" fmla="val 17670986"/>
            <a:gd name="adj5" fmla="val 4847"/>
          </a:avLst>
        </a:prstGeom>
        <a:solidFill>
          <a:schemeClr val="bg2"/>
        </a:solidFill>
        <a:ln w="127000" cap="flat">
          <a:solidFill>
            <a:schemeClr val="bg2"/>
          </a:solidFill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67CEE5-C8DF-40AB-8AC1-17BE85DB47F1}">
      <dsp:nvSpPr>
        <dsp:cNvPr id="0" name=""/>
        <dsp:cNvSpPr/>
      </dsp:nvSpPr>
      <dsp:spPr>
        <a:xfrm>
          <a:off x="2636897" y="354840"/>
          <a:ext cx="1402488" cy="4401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u="none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Prepare</a:t>
          </a:r>
          <a:r>
            <a:rPr lang="en-GB" sz="1600" b="1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endParaRPr lang="en-GB" sz="1600" b="1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/>
              <a:ea typeface="+mn-ea"/>
              <a:cs typeface="+mn-cs"/>
            </a:rPr>
            <a:t>Strategy Alignment </a:t>
          </a:r>
        </a:p>
      </dsp:txBody>
      <dsp:txXfrm>
        <a:off x="2658382" y="376325"/>
        <a:ext cx="1359518" cy="397152"/>
      </dsp:txXfrm>
    </dsp:sp>
    <dsp:sp modelId="{DC37BA66-E214-4432-A333-034D760190D1}">
      <dsp:nvSpPr>
        <dsp:cNvPr id="0" name=""/>
        <dsp:cNvSpPr/>
      </dsp:nvSpPr>
      <dsp:spPr>
        <a:xfrm>
          <a:off x="2590905" y="1861732"/>
          <a:ext cx="1455222" cy="43291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  <a:hlinkClick xmlns:r="http://schemas.openxmlformats.org/officeDocument/2006/relationships" r:id="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Diagnose &amp; Design</a:t>
          </a:r>
          <a:endParaRPr lang="en-GB" sz="1100" b="1" kern="120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Define Value &amp; Design Future State </a:t>
          </a:r>
        </a:p>
      </dsp:txBody>
      <dsp:txXfrm>
        <a:off x="2612038" y="1882865"/>
        <a:ext cx="1412956" cy="390644"/>
      </dsp:txXfrm>
    </dsp:sp>
    <dsp:sp modelId="{E7B5F725-DE40-4E98-9364-C5E8F362E93D}">
      <dsp:nvSpPr>
        <dsp:cNvPr id="0" name=""/>
        <dsp:cNvSpPr/>
      </dsp:nvSpPr>
      <dsp:spPr>
        <a:xfrm>
          <a:off x="751191" y="1864516"/>
          <a:ext cx="1226653" cy="42732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Implement</a:t>
          </a:r>
          <a:endParaRPr lang="en-GB" sz="1600" b="1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/>
              <a:ea typeface="+mn-ea"/>
              <a:cs typeface="+mn-cs"/>
            </a:rPr>
            <a:t>Create Flow &amp; Pull</a:t>
          </a:r>
        </a:p>
      </dsp:txBody>
      <dsp:txXfrm>
        <a:off x="772051" y="1885376"/>
        <a:ext cx="1184933" cy="385606"/>
      </dsp:txXfrm>
    </dsp:sp>
    <dsp:sp modelId="{99B3B84C-A434-40CF-B321-DE6AA283672E}">
      <dsp:nvSpPr>
        <dsp:cNvPr id="0" name=""/>
        <dsp:cNvSpPr/>
      </dsp:nvSpPr>
      <dsp:spPr>
        <a:xfrm>
          <a:off x="781544" y="361662"/>
          <a:ext cx="1227286" cy="4223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solidFill>
                <a:schemeClr val="tx1"/>
              </a:solidFill>
              <a:latin typeface="Arial"/>
              <a:ea typeface="+mn-ea"/>
              <a:cs typeface="+mn-cs"/>
              <a:hlinkClick xmlns:r="http://schemas.openxmlformats.org/officeDocument/2006/relationships"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Sustain</a:t>
          </a:r>
          <a:endParaRPr lang="en-GB" sz="1600" b="1" kern="1200" dirty="0">
            <a:solidFill>
              <a:schemeClr val="tx1"/>
            </a:solidFill>
            <a:latin typeface="Arial"/>
            <a:ea typeface="+mn-ea"/>
            <a:cs typeface="+mn-cs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>
              <a:latin typeface="Arial"/>
              <a:ea typeface="+mn-ea"/>
              <a:cs typeface="+mn-cs"/>
            </a:rPr>
            <a:t>Pursue Perfection</a:t>
          </a:r>
          <a:endParaRPr lang="en-GB" sz="1800" kern="1200" dirty="0">
            <a:latin typeface="Arial"/>
            <a:ea typeface="+mn-ea"/>
            <a:cs typeface="+mn-cs"/>
          </a:endParaRPr>
        </a:p>
      </dsp:txBody>
      <dsp:txXfrm>
        <a:off x="802162" y="382280"/>
        <a:ext cx="1186050" cy="381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AAE2603-2266-4059-975A-0ACEC064FCB3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F39F39-4864-4B19-80F3-487D85C47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91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5E6AD-6B24-48F3-BB85-E105A64732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3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TPM is a Fundamental tool and is deployed site wide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5E6AD-6B24-48F3-BB85-E105A64732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6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39F39-4864-4B19-80F3-487D85C47A0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762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39F39-4864-4B19-80F3-487D85C47A0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7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D85FE49A-437C-3640-8C56-0B8BCAB424CD}"/>
              </a:ext>
            </a:extLst>
          </p:cNvPr>
          <p:cNvPicPr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95557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115134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572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53223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55178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4603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63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87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006163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WHEN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TECHNOLOGY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CONNECTS,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SO DOES HUMANITY.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7983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42871169-12A8-1C42-9606-1A70317D6D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952" y="3466618"/>
            <a:ext cx="4197096" cy="3391382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5" name="Picture 4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E7F68BC9-693E-254B-8424-514AC712AC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0200" y="3466618"/>
            <a:ext cx="2971800" cy="3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ANY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CONNECTION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CAN CHANGE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THE WORLD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2318405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CONNECT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LIKE THE WORLD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BECAUSE IT DOES.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638769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47A0-F197-4145-BB90-223F07D7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D011F-1DAC-4706-8463-05DA38968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A851-D3CD-4046-BCE9-C829C1F2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EF03-74CB-4277-8CA2-E9D65FAB4D07}" type="datetimeFigureOut">
              <a:rPr lang="en-GB" smtClean="0"/>
              <a:t>10/11/2020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6EF38-2E99-4028-BD53-6552A7E7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E2F1-6F53-464A-8155-64F56EC1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12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26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0472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86538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380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 in Arial Bold 28pt, Max Two Lines,</a:t>
            </a:r>
            <a:br>
              <a:rPr lang="en-US"/>
            </a:br>
            <a:r>
              <a:rPr lang="en-US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4452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334472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DFA8B-AFBF-4142-BBF8-9BCBEE138E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8296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1230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270833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3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8B9550F8-64D6-4250-B5BF-40895429BC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15464539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Folie" r:id="rId28" imgW="306" imgH="306" progId="TCLayout.ActiveDocument.1">
                  <p:embed/>
                </p:oleObj>
              </mc:Choice>
              <mc:Fallback>
                <p:oleObj name="think-cell Folie" r:id="rId28" imgW="306" imgH="306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8B9550F8-64D6-4250-B5BF-40895429BC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87B083AD-5C3A-43A6-BA40-C8E641F4F288}"/>
              </a:ext>
            </a:extLst>
          </p:cNvPr>
          <p:cNvSpPr/>
          <p:nvPr userDrawn="1">
            <p:custDataLst>
              <p:tags r:id="rId2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27.png"/><Relationship Id="rId3" Type="http://schemas.openxmlformats.org/officeDocument/2006/relationships/hyperlink" Target="https://teams.connect.te.com/sites/TEOA/instructor%20workspace/English%20Modules/TEOA%20110%20OEE/TEOA%20110%20Rev%20E%20OEE.pptx" TargetMode="External"/><Relationship Id="rId7" Type="http://schemas.openxmlformats.org/officeDocument/2006/relationships/image" Target="../media/image12.svg"/><Relationship Id="rId12" Type="http://schemas.openxmlformats.org/officeDocument/2006/relationships/hyperlink" Target="https://teams.connect.te.com/sites/TEOA/instructor%20workspace/English%20Modules/Forms/AllItems.aspx?RootFolder=/sites/TEOA/instructor%20workspace/English%20Modules/TEOA%20111%20TPM&amp;FolderCTID=0x0120000233B35DFAE61A48B6339E92CA4ECB1A&amp;View=%7b0046C594-FE91-48B2-B795-49E9BC80DA37%7d&amp;InitialTabId=Ribbon.Read&amp;VisibilityContext=WSSTabPersistence" TargetMode="External"/><Relationship Id="rId2" Type="http://schemas.openxmlformats.org/officeDocument/2006/relationships/hyperlink" Target="https://teams.connect.te.com/sites/TEOA/instructor%20workspace/English%20Modules/TEOA%20111%20TPM/TEOA%20111%20Rev%20E%20TPM.pptx" TargetMode="Externa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slide" Target="slide5.xml"/><Relationship Id="rId15" Type="http://schemas.openxmlformats.org/officeDocument/2006/relationships/image" Target="../media/image29.png"/><Relationship Id="rId10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8.png"/><Relationship Id="rId1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hyperlink" Target="http://sdp.us.tycoelectronics.com/SDPHome.aspx" TargetMode="Externa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11" Type="http://schemas.openxmlformats.org/officeDocument/2006/relationships/hyperlink" Target="https://communities.connect.te.com/sites/TEchNet/communities/ASSY/Pages/TPM_Playbook.aspx" TargetMode="External"/><Relationship Id="rId5" Type="http://schemas.openxmlformats.org/officeDocument/2006/relationships/image" Target="../media/image12.svg"/><Relationship Id="rId10" Type="http://schemas.openxmlformats.org/officeDocument/2006/relationships/hyperlink" Target="https://communities.connect.te.com/sites/TEchNet/communities/ASSY/RTD/RTD%20TPM%20Playbook.ppt" TargetMode="External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34" Type="http://schemas.openxmlformats.org/officeDocument/2006/relationships/image" Target="../media/image12.svg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image" Target="../media/image11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slide" Target="slide5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image" Target="../media/image18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hyperlink" Target="https://dmtec.tycoelectronics.com/dmtec/documentDelivery/getFile?deliverableId=85F4D24000001DDC52B52C6100074A1B" TargetMode="Externa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image" Target="../media/image13.png"/><Relationship Id="rId35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hebluediamondgallery.com/handwriting/s/sustain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32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slide" Target="slide3.xml"/><Relationship Id="rId4" Type="http://schemas.openxmlformats.org/officeDocument/2006/relationships/image" Target="../media/image12.svg"/><Relationship Id="rId9" Type="http://schemas.openxmlformats.org/officeDocument/2006/relationships/hyperlink" Target="https://creativecommons.org/licenses/by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5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slide" Target="slide3.xml"/><Relationship Id="rId4" Type="http://schemas.openxmlformats.org/officeDocument/2006/relationships/image" Target="../media/image12.sv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://sdp.us.tycoelectronics.com/SDPReportDetail.aspx?RTID=1&amp;SID=637280715416608683&amp;PrevURL=SDPSearch.aspx?SID%3d637280715416608683" TargetMode="External"/><Relationship Id="rId7" Type="http://schemas.openxmlformats.org/officeDocument/2006/relationships/slide" Target="slide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slide" Target="slide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33" Type="http://schemas.openxmlformats.org/officeDocument/2006/relationships/image" Target="../media/image18.png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32" Type="http://schemas.openxmlformats.org/officeDocument/2006/relationships/slide" Target="slide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image" Target="../media/image15.svg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openxmlformats.org/officeDocument/2006/relationships/image" Target="../media/image12.svg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image" Target="../media/image40.png"/><Relationship Id="rId30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slide" Target="slide12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slide" Target="slide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slide" Target="slide7.xml"/><Relationship Id="rId7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6.xml"/><Relationship Id="rId11" Type="http://schemas.openxmlformats.org/officeDocument/2006/relationships/image" Target="../media/image18.png"/><Relationship Id="rId5" Type="http://schemas.openxmlformats.org/officeDocument/2006/relationships/slide" Target="slide10.xml"/><Relationship Id="rId10" Type="http://schemas.openxmlformats.org/officeDocument/2006/relationships/image" Target="../media/image17.svg"/><Relationship Id="rId4" Type="http://schemas.openxmlformats.org/officeDocument/2006/relationships/slide" Target="slide9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1.png"/><Relationship Id="rId7" Type="http://schemas.openxmlformats.org/officeDocument/2006/relationships/image" Target="../media/image23.jpe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slide" Target="slide3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slide" Target="slide3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slide" Target="slide3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C6DA5B3-5ECF-4453-84C1-8593A9DA9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Total Productive Maintenance (TPM) Playbook</a:t>
            </a:r>
            <a:br>
              <a:rPr lang="en-GB" dirty="0"/>
            </a:br>
            <a:br>
              <a:rPr lang="en-GB" dirty="0"/>
            </a:br>
            <a:r>
              <a:rPr lang="en-US" dirty="0"/>
              <a:t>TEC-406-160019</a:t>
            </a:r>
            <a:br>
              <a:rPr lang="en-GB" dirty="0"/>
            </a:br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C20FABB-2F15-42F5-9CE9-AA271317B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August 2020</a:t>
            </a:r>
          </a:p>
          <a:p>
            <a:endParaRPr lang="en-GB" dirty="0"/>
          </a:p>
          <a:p>
            <a:r>
              <a:rPr lang="en-GB" dirty="0"/>
              <a:t>Global Operations</a:t>
            </a:r>
            <a:endParaRPr lang="en-GB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18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37" y="120994"/>
            <a:ext cx="9829800" cy="457200"/>
          </a:xfrm>
        </p:spPr>
        <p:txBody>
          <a:bodyPr/>
          <a:lstStyle/>
          <a:p>
            <a:r>
              <a:rPr lang="en-GB" dirty="0"/>
              <a:t>4. How to Use TPM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72583" y="721635"/>
            <a:ext cx="8602297" cy="5268564"/>
          </a:xfrm>
        </p:spPr>
        <p:txBody>
          <a:bodyPr/>
          <a:lstStyle/>
          <a:p>
            <a:r>
              <a:rPr lang="en-US" sz="2000" b="1" dirty="0"/>
              <a:t>Prepare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Bring the concept of TPM to the employees through training </a:t>
            </a:r>
            <a:r>
              <a:rPr lang="en-US" sz="2000" i="1" dirty="0">
                <a:hlinkClick r:id="rId2"/>
              </a:rPr>
              <a:t>TEOA 111 TPM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Share examples from within the plant plus best practices shared from other sites.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Form a </a:t>
            </a:r>
            <a:r>
              <a:rPr lang="en-US" sz="2000" b="1" dirty="0"/>
              <a:t>TPM Steering Committee </a:t>
            </a:r>
            <a:r>
              <a:rPr lang="en-US" sz="2000" dirty="0"/>
              <a:t>consisting of a multi-function group and assign a </a:t>
            </a:r>
            <a:r>
              <a:rPr lang="en-US" sz="2000" b="1" dirty="0"/>
              <a:t>TPM Coordinator </a:t>
            </a:r>
            <a:r>
              <a:rPr lang="en-US" sz="2000" dirty="0"/>
              <a:t>a </a:t>
            </a:r>
            <a:r>
              <a:rPr lang="en-US" sz="2000" b="1" dirty="0"/>
              <a:t>dedicated resource.</a:t>
            </a:r>
          </a:p>
          <a:p>
            <a:pPr lvl="1"/>
            <a:r>
              <a:rPr lang="en-US" sz="1600" dirty="0"/>
              <a:t>Identify your </a:t>
            </a:r>
            <a:r>
              <a:rPr lang="en-US" sz="1600" b="1" dirty="0"/>
              <a:t>critical equipment </a:t>
            </a:r>
            <a:r>
              <a:rPr lang="en-US" sz="1600" dirty="0"/>
              <a:t>by using factors like:</a:t>
            </a:r>
            <a:r>
              <a:rPr lang="en-US" sz="1600" b="1" dirty="0"/>
              <a:t> </a:t>
            </a:r>
            <a:r>
              <a:rPr lang="en-US" sz="1600" dirty="0"/>
              <a:t>low OEE &amp; high load; high consumption of spare parts; high unexpected downtimes; COPQ…</a:t>
            </a:r>
          </a:p>
          <a:p>
            <a:pPr lvl="1"/>
            <a:r>
              <a:rPr lang="en-US" sz="1600" dirty="0"/>
              <a:t>Establish Baseline Performance Metrics of your critical Equipment</a:t>
            </a:r>
          </a:p>
          <a:p>
            <a:pPr lvl="2"/>
            <a:r>
              <a:rPr lang="en-US" sz="1600" dirty="0"/>
              <a:t>OEE (</a:t>
            </a:r>
            <a:r>
              <a:rPr lang="en-US" sz="1600" dirty="0">
                <a:hlinkClick r:id="rId3"/>
              </a:rPr>
              <a:t>training link</a:t>
            </a:r>
            <a:r>
              <a:rPr lang="en-US" sz="1600" dirty="0"/>
              <a:t> to view training materials) </a:t>
            </a:r>
          </a:p>
          <a:p>
            <a:pPr lvl="2"/>
            <a:r>
              <a:rPr lang="en-US" sz="1600" dirty="0"/>
              <a:t>MTBF (Mean Time Between Failures) </a:t>
            </a:r>
          </a:p>
          <a:p>
            <a:pPr lvl="2"/>
            <a:r>
              <a:rPr lang="en-US" sz="1600" dirty="0"/>
              <a:t>MTTR (Mean Time To Repair)</a:t>
            </a:r>
          </a:p>
          <a:p>
            <a:pPr lvl="2"/>
            <a:r>
              <a:rPr lang="en-US" sz="1600" dirty="0"/>
              <a:t>Maintenance activities on time in %</a:t>
            </a:r>
          </a:p>
          <a:p>
            <a:pPr lvl="2"/>
            <a:r>
              <a:rPr lang="en-US" sz="1600" dirty="0"/>
              <a:t>Equipment Availability.(Tools, machines, facilities….)</a:t>
            </a:r>
          </a:p>
          <a:p>
            <a:pPr lvl="2"/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6690F-2D5E-479E-A892-173BF6B97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3944" y="3801994"/>
            <a:ext cx="2667000" cy="100965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13F2A19-1C38-490D-987A-A0B54A360C33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5" name="Graphic 14" descr="List">
              <a:hlinkClick r:id="rId5" action="ppaction://hlinksldjump"/>
              <a:extLst>
                <a:ext uri="{FF2B5EF4-FFF2-40B4-BE49-F238E27FC236}">
                  <a16:creationId xmlns:a16="http://schemas.microsoft.com/office/drawing/2014/main" id="{65E5B78C-3318-49FD-97E7-18749119C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C9079B-488F-445E-BE9A-C0F13425562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7" name="Picture 16">
            <a:hlinkClick r:id="rId8" action="ppaction://hlinksldjump"/>
            <a:extLst>
              <a:ext uri="{FF2B5EF4-FFF2-40B4-BE49-F238E27FC236}">
                <a16:creationId xmlns:a16="http://schemas.microsoft.com/office/drawing/2014/main" id="{95202126-A484-489F-A98C-57A7EC6C31C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8EFB0E-CA50-4C4B-B418-C96B384D2AB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8005" y="814736"/>
            <a:ext cx="2118169" cy="15863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268E36-0468-4D9B-83E3-483778813497}"/>
              </a:ext>
            </a:extLst>
          </p:cNvPr>
          <p:cNvSpPr/>
          <p:nvPr/>
        </p:nvSpPr>
        <p:spPr>
          <a:xfrm>
            <a:off x="9554848" y="2506813"/>
            <a:ext cx="25101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Refer to training module </a:t>
            </a:r>
            <a:r>
              <a:rPr lang="en-US" sz="1600" i="1" dirty="0">
                <a:hlinkClick r:id="rId2"/>
              </a:rPr>
              <a:t>TEOA 111 TPM</a:t>
            </a:r>
            <a:endParaRPr lang="en-US" sz="1600" i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569510-03C7-4CC9-91C6-5EBFF1429F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0809" y="2401053"/>
            <a:ext cx="634039" cy="6340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8A4A6BB-D857-47E8-BFBD-6BCE0B55A3D4}"/>
              </a:ext>
            </a:extLst>
          </p:cNvPr>
          <p:cNvSpPr/>
          <p:nvPr/>
        </p:nvSpPr>
        <p:spPr>
          <a:xfrm>
            <a:off x="9027798" y="4955085"/>
            <a:ext cx="30372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Additional and more detailed training materials available in </a:t>
            </a:r>
            <a:r>
              <a:rPr lang="en-US" sz="1600" i="1" dirty="0">
                <a:hlinkClick r:id="rId12" tooltip="Click here to access additional TPM Materials"/>
              </a:rPr>
              <a:t>TPM Folder </a:t>
            </a:r>
            <a:r>
              <a:rPr lang="en-US" sz="1600" i="1" dirty="0"/>
              <a:t>on TEOA SharePoint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43136F-D637-45CF-8BD4-DA9275D9FF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759" y="4955085"/>
            <a:ext cx="634039" cy="634039"/>
          </a:xfrm>
          <a:prstGeom prst="rect">
            <a:avLst/>
          </a:prstGeom>
        </p:spPr>
      </p:pic>
      <p:pic>
        <p:nvPicPr>
          <p:cNvPr id="6" name="Graphic 5" descr="Downward trend">
            <a:extLst>
              <a:ext uri="{FF2B5EF4-FFF2-40B4-BE49-F238E27FC236}">
                <a16:creationId xmlns:a16="http://schemas.microsoft.com/office/drawing/2014/main" id="{9650F3CA-1F99-4BBE-87E2-3FC298A889C7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849498" y="4931878"/>
            <a:ext cx="433993" cy="433993"/>
          </a:xfrm>
          <a:prstGeom prst="rect">
            <a:avLst/>
          </a:prstGeom>
        </p:spPr>
      </p:pic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48554EDE-D807-4371-A9B4-8C7CCC6C1923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637094" y="4578174"/>
            <a:ext cx="433993" cy="43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8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037" y="120994"/>
            <a:ext cx="9829800" cy="457200"/>
          </a:xfrm>
        </p:spPr>
        <p:txBody>
          <a:bodyPr/>
          <a:lstStyle/>
          <a:p>
            <a:r>
              <a:rPr lang="en-GB"/>
              <a:t>4. How to Use TPM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43205" y="708959"/>
            <a:ext cx="6096388" cy="5353554"/>
          </a:xfrm>
        </p:spPr>
        <p:txBody>
          <a:bodyPr/>
          <a:lstStyle/>
          <a:p>
            <a:r>
              <a:rPr lang="en-US" sz="2400" b="1" dirty="0"/>
              <a:t>Diagnose and Design</a:t>
            </a:r>
          </a:p>
          <a:p>
            <a:pPr lvl="1"/>
            <a:r>
              <a:rPr lang="en-US" sz="2000" dirty="0"/>
              <a:t>Identify opportunities for improvement in areas with biggest gap on target expectations. </a:t>
            </a:r>
          </a:p>
          <a:p>
            <a:pPr lvl="1"/>
            <a:r>
              <a:rPr lang="en-US" sz="2000" dirty="0"/>
              <a:t>Consider the TPM level to target. </a:t>
            </a:r>
          </a:p>
          <a:p>
            <a:pPr lvl="1"/>
            <a:r>
              <a:rPr lang="en-US" sz="2000" dirty="0"/>
              <a:t>Assess potential benefits.</a:t>
            </a:r>
          </a:p>
          <a:p>
            <a:pPr lvl="1"/>
            <a:r>
              <a:rPr lang="en-US" sz="2000" dirty="0"/>
              <a:t>Compare similar equipment (Best vs. Worst) to have a first impression of potential improvements.</a:t>
            </a:r>
          </a:p>
          <a:p>
            <a:pPr lvl="1"/>
            <a:r>
              <a:rPr lang="en-US" sz="2000" dirty="0"/>
              <a:t>Collect Improvement actions, plan KAIZEN Events accordingly.</a:t>
            </a:r>
          </a:p>
          <a:p>
            <a:pPr lvl="1"/>
            <a:r>
              <a:rPr lang="en-US" sz="2000" dirty="0"/>
              <a:t>Prioritize and schedule TPM activities to the top contributing areas.</a:t>
            </a:r>
          </a:p>
          <a:p>
            <a:pPr lvl="1"/>
            <a:r>
              <a:rPr lang="en-US" sz="2000" dirty="0"/>
              <a:t>Use the </a:t>
            </a:r>
            <a:r>
              <a:rPr lang="en-US" sz="2000" b="1" dirty="0">
                <a:hlinkClick r:id="rId2"/>
              </a:rPr>
              <a:t>Successfully Demonstrated Practice </a:t>
            </a:r>
            <a:r>
              <a:rPr lang="en-US" sz="2000" dirty="0"/>
              <a:t>repository as input for solution finding and ready to deploy projects.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3F2A19-1C38-490D-987A-A0B54A360C33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5" name="Graphic 14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65E5B78C-3318-49FD-97E7-18749119C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7C9079B-488F-445E-BE9A-C0F13425562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7" name="Picture 16">
            <a:hlinkClick r:id="rId6" action="ppaction://hlinksldjump"/>
            <a:extLst>
              <a:ext uri="{FF2B5EF4-FFF2-40B4-BE49-F238E27FC236}">
                <a16:creationId xmlns:a16="http://schemas.microsoft.com/office/drawing/2014/main" id="{95202126-A484-489F-A98C-57A7EC6C31C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55E697-233B-4A3B-9503-AE6601B74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915" y="708959"/>
            <a:ext cx="5529551" cy="42736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6D754C-9023-45AA-8656-6189A606F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915" y="5237718"/>
            <a:ext cx="634039" cy="63403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723538-A64B-4C34-A2BA-6EC61612D49D}"/>
              </a:ext>
            </a:extLst>
          </p:cNvPr>
          <p:cNvSpPr/>
          <p:nvPr/>
        </p:nvSpPr>
        <p:spPr>
          <a:xfrm>
            <a:off x="7193280" y="5237718"/>
            <a:ext cx="44283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For additional information refer to the </a:t>
            </a:r>
            <a:r>
              <a:rPr lang="en-US" sz="1600" i="1" dirty="0">
                <a:hlinkClick r:id="rId10"/>
              </a:rPr>
              <a:t>RTD TPM Playbook</a:t>
            </a:r>
            <a:r>
              <a:rPr lang="en-US" sz="1600" i="1" dirty="0"/>
              <a:t> from the Technical Excellence community available on </a:t>
            </a:r>
            <a:r>
              <a:rPr lang="en-US" sz="1600" i="1" dirty="0">
                <a:hlinkClick r:id="rId11"/>
              </a:rPr>
              <a:t>TechNet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163388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184181"/>
            <a:ext cx="9829800" cy="457200"/>
          </a:xfrm>
        </p:spPr>
        <p:txBody>
          <a:bodyPr/>
          <a:lstStyle/>
          <a:p>
            <a:r>
              <a:rPr lang="en-GB" dirty="0"/>
              <a:t>4. How to Use TPM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3641" y="719780"/>
            <a:ext cx="5742359" cy="5574738"/>
          </a:xfrm>
        </p:spPr>
        <p:txBody>
          <a:bodyPr/>
          <a:lstStyle/>
          <a:p>
            <a:r>
              <a:rPr lang="en-US" sz="1800" b="1" dirty="0"/>
              <a:t>Implement</a:t>
            </a:r>
          </a:p>
          <a:p>
            <a:pPr lvl="1"/>
            <a:r>
              <a:rPr lang="en-US" sz="1800" dirty="0"/>
              <a:t>A regular cadence of review is established to provide progress updates to the deployment Plan (Site-level min. monthly; Equipment-level min. weekly) </a:t>
            </a:r>
          </a:p>
          <a:p>
            <a:pPr lvl="1"/>
            <a:r>
              <a:rPr lang="en-US" sz="1800" dirty="0"/>
              <a:t>This should be led by the TPM Coordinator and should be attended by</a:t>
            </a:r>
          </a:p>
          <a:p>
            <a:pPr lvl="2"/>
            <a:r>
              <a:rPr lang="en-US" sz="1800" dirty="0"/>
              <a:t>Plant Manager</a:t>
            </a:r>
          </a:p>
          <a:p>
            <a:pPr lvl="2"/>
            <a:r>
              <a:rPr lang="en-US" sz="1800" dirty="0"/>
              <a:t>TEOA Site Leader</a:t>
            </a:r>
          </a:p>
          <a:p>
            <a:pPr lvl="2"/>
            <a:r>
              <a:rPr lang="en-US" sz="1800" dirty="0"/>
              <a:t>The Kaizen owners</a:t>
            </a:r>
          </a:p>
          <a:p>
            <a:pPr lvl="2"/>
            <a:r>
              <a:rPr lang="en-US" sz="1800" dirty="0"/>
              <a:t>Technical Excellence (as required)</a:t>
            </a:r>
          </a:p>
          <a:p>
            <a:pPr lvl="1"/>
            <a:r>
              <a:rPr lang="en-US" sz="1800" dirty="0"/>
              <a:t>The deployment plan is updated.</a:t>
            </a:r>
          </a:p>
          <a:p>
            <a:pPr lvl="1"/>
            <a:r>
              <a:rPr lang="en-US" sz="1800" dirty="0"/>
              <a:t>Clear actions identified for items which are Off track.</a:t>
            </a:r>
          </a:p>
          <a:p>
            <a:pPr lvl="1"/>
            <a:r>
              <a:rPr lang="en-US" sz="1800" b="1" dirty="0">
                <a:solidFill>
                  <a:srgbClr val="00B050"/>
                </a:solidFill>
              </a:rPr>
              <a:t>Green</a:t>
            </a:r>
            <a:r>
              <a:rPr lang="en-US" sz="1800" b="1" dirty="0"/>
              <a:t> / </a:t>
            </a:r>
            <a:r>
              <a:rPr lang="en-US" sz="1800" b="1" dirty="0">
                <a:solidFill>
                  <a:schemeClr val="accent6"/>
                </a:solidFill>
              </a:rPr>
              <a:t>Red</a:t>
            </a:r>
            <a:r>
              <a:rPr lang="en-US" sz="1800" b="1" dirty="0"/>
              <a:t> </a:t>
            </a:r>
            <a:r>
              <a:rPr lang="en-US" sz="1800" dirty="0"/>
              <a:t>coding is used to identify OnTrack / Off track.</a:t>
            </a:r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89F5BC5A-E2B2-4DF5-AB75-37AFF199500B}"/>
              </a:ext>
            </a:extLst>
          </p:cNvPr>
          <p:cNvGrpSpPr>
            <a:grpSpLocks/>
          </p:cNvGrpSpPr>
          <p:nvPr/>
        </p:nvGrpSpPr>
        <p:grpSpPr bwMode="auto">
          <a:xfrm>
            <a:off x="6148017" y="1007723"/>
            <a:ext cx="5835127" cy="4465977"/>
            <a:chOff x="399" y="610"/>
            <a:chExt cx="5138" cy="3284"/>
          </a:xfrm>
        </p:grpSpPr>
        <p:grpSp>
          <p:nvGrpSpPr>
            <p:cNvPr id="10" name="Group 4">
              <a:extLst>
                <a:ext uri="{FF2B5EF4-FFF2-40B4-BE49-F238E27FC236}">
                  <a16:creationId xmlns:a16="http://schemas.microsoft.com/office/drawing/2014/main" id="{8BA35BB4-4A70-4FE8-B194-81628F1F4CA0}"/>
                </a:ext>
              </a:extLst>
            </p:cNvPr>
            <p:cNvGrpSpPr>
              <a:grpSpLocks/>
            </p:cNvGrpSpPr>
            <p:nvPr>
              <p:custDataLst>
                <p:tags r:id="rId1"/>
              </p:custDataLst>
            </p:nvPr>
          </p:nvGrpSpPr>
          <p:grpSpPr bwMode="auto">
            <a:xfrm>
              <a:off x="417" y="2033"/>
              <a:ext cx="662" cy="512"/>
              <a:chOff x="340" y="1976"/>
              <a:chExt cx="816" cy="632"/>
            </a:xfrm>
          </p:grpSpPr>
          <p:sp>
            <p:nvSpPr>
              <p:cNvPr id="46" name="Oval 5">
                <a:extLst>
                  <a:ext uri="{FF2B5EF4-FFF2-40B4-BE49-F238E27FC236}">
                    <a16:creationId xmlns:a16="http://schemas.microsoft.com/office/drawing/2014/main" id="{53305753-7FA4-4AFA-96C0-D6FB83E21EA0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40" y="1976"/>
                <a:ext cx="816" cy="63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-250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 Box 6">
                <a:extLst>
                  <a:ext uri="{FF2B5EF4-FFF2-40B4-BE49-F238E27FC236}">
                    <a16:creationId xmlns:a16="http://schemas.microsoft.com/office/drawing/2014/main" id="{C6FF31C6-817D-4944-AE3A-FD9A6EE8187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587" y="2215"/>
                <a:ext cx="324" cy="1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921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7858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1779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5716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0288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4860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9432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4004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TPM</a:t>
                </a:r>
              </a:p>
            </p:txBody>
          </p:sp>
        </p:grpSp>
        <p:sp>
          <p:nvSpPr>
            <p:cNvPr id="11" name="AutoShape 7">
              <a:extLst>
                <a:ext uri="{FF2B5EF4-FFF2-40B4-BE49-F238E27FC236}">
                  <a16:creationId xmlns:a16="http://schemas.microsoft.com/office/drawing/2014/main" id="{C0ADCD57-5D41-447A-AAF1-AFE532BAB1D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658" y="2664"/>
              <a:ext cx="180" cy="666"/>
            </a:xfrm>
            <a:prstGeom prst="upArrow">
              <a:avLst>
                <a:gd name="adj1" fmla="val 50000"/>
                <a:gd name="adj2" fmla="val 37685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-2500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EA467B69-5D6E-457C-8CA7-F2A41C8B0175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 rot="10800000">
              <a:off x="658" y="1249"/>
              <a:ext cx="180" cy="667"/>
            </a:xfrm>
            <a:prstGeom prst="upArrow">
              <a:avLst>
                <a:gd name="adj1" fmla="val 50000"/>
                <a:gd name="adj2" fmla="val 37673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-2500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689C06C0-27D9-44D3-A7AA-CADCB358B44D}"/>
                </a:ext>
              </a:extLst>
            </p:cNvPr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399" y="3369"/>
              <a:ext cx="794" cy="24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92113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785813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177925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571625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288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4860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432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004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78581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worker involvement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C09F30A3-FC22-47C1-A5A1-7E291837F4C6}"/>
                </a:ext>
              </a:extLst>
            </p:cNvPr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399" y="707"/>
              <a:ext cx="818" cy="373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92113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785813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177925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571625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288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4860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432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004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78581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Top management support</a:t>
              </a:r>
            </a:p>
          </p:txBody>
        </p:sp>
        <p:sp>
          <p:nvSpPr>
            <p:cNvPr id="18" name="Text Box 12">
              <a:extLst>
                <a:ext uri="{FF2B5EF4-FFF2-40B4-BE49-F238E27FC236}">
                  <a16:creationId xmlns:a16="http://schemas.microsoft.com/office/drawing/2014/main" id="{5AEB9106-F4FD-4B92-865A-378C77FB5EE8}"/>
                </a:ext>
              </a:extLst>
            </p:cNvPr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gray">
            <a:xfrm rot="5400000">
              <a:off x="3824" y="2177"/>
              <a:ext cx="3207" cy="21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8557" tIns="39278" rIns="78557" bIns="39278">
              <a:spAutoFit/>
            </a:bodyPr>
            <a:lstStyle>
              <a:lvl1pPr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92113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785813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177925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571625" defTabSz="785813" eaLnBrk="0" hangingPunct="0"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0288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4860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9432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400425" defTabSz="785813" eaLnBrk="0" fontAlgn="base" hangingPunct="0">
                <a:spcBef>
                  <a:spcPct val="0"/>
                </a:spcBef>
                <a:spcAft>
                  <a:spcPct val="0"/>
                </a:spcAft>
                <a:defRPr sz="2400" baseline="-25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78581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Competitiveness</a:t>
              </a:r>
            </a:p>
          </p:txBody>
        </p:sp>
        <p:sp>
          <p:nvSpPr>
            <p:cNvPr id="19" name="Line 13">
              <a:extLst>
                <a:ext uri="{FF2B5EF4-FFF2-40B4-BE49-F238E27FC236}">
                  <a16:creationId xmlns:a16="http://schemas.microsoft.com/office/drawing/2014/main" id="{88F281FC-B751-4A72-A841-03243C7E063C}"/>
                </a:ext>
              </a:extLst>
            </p:cNvPr>
            <p:cNvSpPr>
              <a:spLocks noChangeShapeType="1"/>
            </p:cNvSpPr>
            <p:nvPr>
              <p:custDataLst>
                <p:tags r:id="rId7"/>
              </p:custDataLst>
            </p:nvPr>
          </p:nvSpPr>
          <p:spPr bwMode="gray">
            <a:xfrm flipV="1">
              <a:off x="866" y="626"/>
              <a:ext cx="767" cy="1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-2500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sp>
          <p:nvSpPr>
            <p:cNvPr id="20" name="Line 14">
              <a:extLst>
                <a:ext uri="{FF2B5EF4-FFF2-40B4-BE49-F238E27FC236}">
                  <a16:creationId xmlns:a16="http://schemas.microsoft.com/office/drawing/2014/main" id="{8D4A0737-0BD2-45CE-B9D8-377BAAAF2B21}"/>
                </a:ext>
              </a:extLst>
            </p:cNvPr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gray">
            <a:xfrm>
              <a:off x="849" y="2530"/>
              <a:ext cx="784" cy="13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-25000" noProof="0">
                <a:ln>
                  <a:noFill/>
                </a:ln>
                <a:effectLst/>
                <a:uLnTx/>
                <a:uFillTx/>
                <a:cs typeface="Arial" panose="020B0604020202020204" pitchFamily="34" charset="0"/>
              </a:endParaRPr>
            </a:p>
          </p:txBody>
        </p:sp>
        <p:grpSp>
          <p:nvGrpSpPr>
            <p:cNvPr id="21" name="Group 15">
              <a:extLst>
                <a:ext uri="{FF2B5EF4-FFF2-40B4-BE49-F238E27FC236}">
                  <a16:creationId xmlns:a16="http://schemas.microsoft.com/office/drawing/2014/main" id="{BCB9EFFA-D894-4319-8DC5-4C7C61BD73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" y="610"/>
              <a:ext cx="3551" cy="588"/>
              <a:chOff x="1686" y="610"/>
              <a:chExt cx="3551" cy="588"/>
            </a:xfrm>
          </p:grpSpPr>
          <p:sp>
            <p:nvSpPr>
              <p:cNvPr id="42" name="Rectangle 16">
                <a:extLst>
                  <a:ext uri="{FF2B5EF4-FFF2-40B4-BE49-F238E27FC236}">
                    <a16:creationId xmlns:a16="http://schemas.microsoft.com/office/drawing/2014/main" id="{1880EECC-7CC8-462A-B98E-8FC906AF295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777" y="687"/>
                <a:ext cx="3460" cy="5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43" name="Text Box 17">
                <a:extLst>
                  <a:ext uri="{FF2B5EF4-FFF2-40B4-BE49-F238E27FC236}">
                    <a16:creationId xmlns:a16="http://schemas.microsoft.com/office/drawing/2014/main" id="{15045AD2-A634-4B50-8D98-85523C436FD5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1855" y="699"/>
                <a:ext cx="869" cy="24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921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7858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1779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5716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0288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4860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9432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4004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Monitor and use OEE</a:t>
                </a:r>
              </a:p>
            </p:txBody>
          </p:sp>
          <p:sp>
            <p:nvSpPr>
              <p:cNvPr id="44" name="Rectangle 18">
                <a:extLst>
                  <a:ext uri="{FF2B5EF4-FFF2-40B4-BE49-F238E27FC236}">
                    <a16:creationId xmlns:a16="http://schemas.microsoft.com/office/drawing/2014/main" id="{C6F04EBC-8F9D-456A-A06A-1833A681824C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2798" y="699"/>
                <a:ext cx="2377" cy="373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30225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708025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8858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3430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18002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2574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27146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Introduce a comprehensive measure to track machine availability losses and prioritize opportunities</a:t>
                </a:r>
              </a:p>
            </p:txBody>
          </p:sp>
          <p:sp>
            <p:nvSpPr>
              <p:cNvPr id="45" name="Oval 19">
                <a:extLst>
                  <a:ext uri="{FF2B5EF4-FFF2-40B4-BE49-F238E27FC236}">
                    <a16:creationId xmlns:a16="http://schemas.microsoft.com/office/drawing/2014/main" id="{89B678B5-1276-4DAD-B60A-3B464CC98FF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1686" y="610"/>
                <a:ext cx="152" cy="15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810" tIns="0" rIns="3810" bIns="0" anchor="ctr" anchorCtr="1"/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96900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887413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1779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6351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0923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5495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0067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22" name="Group 20">
              <a:extLst>
                <a:ext uri="{FF2B5EF4-FFF2-40B4-BE49-F238E27FC236}">
                  <a16:creationId xmlns:a16="http://schemas.microsoft.com/office/drawing/2014/main" id="{50221E4C-42AF-482A-9EF1-A131F356B4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" y="1258"/>
              <a:ext cx="3551" cy="649"/>
              <a:chOff x="1686" y="1258"/>
              <a:chExt cx="3551" cy="649"/>
            </a:xfrm>
          </p:grpSpPr>
          <p:sp>
            <p:nvSpPr>
              <p:cNvPr id="38" name="Rectangle 21">
                <a:extLst>
                  <a:ext uri="{FF2B5EF4-FFF2-40B4-BE49-F238E27FC236}">
                    <a16:creationId xmlns:a16="http://schemas.microsoft.com/office/drawing/2014/main" id="{DA68112E-5D4C-492F-AC46-0CD7A118EA93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1777" y="1335"/>
                <a:ext cx="3460" cy="57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 Box 22">
                <a:extLst>
                  <a:ext uri="{FF2B5EF4-FFF2-40B4-BE49-F238E27FC236}">
                    <a16:creationId xmlns:a16="http://schemas.microsoft.com/office/drawing/2014/main" id="{47FC216F-F6A0-4053-AC1B-00AF42362259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1855" y="1359"/>
                <a:ext cx="869" cy="37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921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7858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1779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5716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0288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4860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9432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4004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Rely on autonomous</a:t>
                </a:r>
              </a:p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</a:p>
            </p:txBody>
          </p:sp>
          <p:sp>
            <p:nvSpPr>
              <p:cNvPr id="40" name="Rectangle 23">
                <a:extLst>
                  <a:ext uri="{FF2B5EF4-FFF2-40B4-BE49-F238E27FC236}">
                    <a16:creationId xmlns:a16="http://schemas.microsoft.com/office/drawing/2014/main" id="{39A641EE-0528-47F8-A2E8-AED0A030987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2798" y="1359"/>
                <a:ext cx="2377" cy="2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30225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708025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8858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3430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18002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2574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27146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Instill a sense of ownership</a:t>
                </a:r>
              </a:p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Make full use of worker knowledge</a:t>
                </a:r>
              </a:p>
            </p:txBody>
          </p:sp>
          <p:sp>
            <p:nvSpPr>
              <p:cNvPr id="41" name="Oval 24">
                <a:extLst>
                  <a:ext uri="{FF2B5EF4-FFF2-40B4-BE49-F238E27FC236}">
                    <a16:creationId xmlns:a16="http://schemas.microsoft.com/office/drawing/2014/main" id="{7852E033-8898-42A4-8F0B-8C313A3C0D0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86" y="1258"/>
                <a:ext cx="152" cy="15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810" tIns="0" rIns="3810" bIns="0" anchor="ctr" anchorCtr="1"/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96900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887413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1779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6351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0923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5495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0067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grpSp>
          <p:nvGrpSpPr>
            <p:cNvPr id="23" name="Group 25">
              <a:extLst>
                <a:ext uri="{FF2B5EF4-FFF2-40B4-BE49-F238E27FC236}">
                  <a16:creationId xmlns:a16="http://schemas.microsoft.com/office/drawing/2014/main" id="{59D6AD03-E5CB-4CBE-8944-738203EA0C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" y="1968"/>
              <a:ext cx="3551" cy="588"/>
              <a:chOff x="1686" y="1968"/>
              <a:chExt cx="3551" cy="588"/>
            </a:xfrm>
          </p:grpSpPr>
          <p:sp>
            <p:nvSpPr>
              <p:cNvPr id="34" name="Rectangle 26">
                <a:extLst>
                  <a:ext uri="{FF2B5EF4-FFF2-40B4-BE49-F238E27FC236}">
                    <a16:creationId xmlns:a16="http://schemas.microsoft.com/office/drawing/2014/main" id="{94E5138F-7901-4B3C-B9AC-67C0F0CEAAB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1777" y="2045"/>
                <a:ext cx="3460" cy="5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 Box 27">
                <a:extLst>
                  <a:ext uri="{FF2B5EF4-FFF2-40B4-BE49-F238E27FC236}">
                    <a16:creationId xmlns:a16="http://schemas.microsoft.com/office/drawing/2014/main" id="{C75A62B3-8EDD-478B-B352-E898C1124155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1855" y="2058"/>
                <a:ext cx="869" cy="2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921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7858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1779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5716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0288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4860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9432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4004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Streamline the repair process</a:t>
                </a:r>
              </a:p>
            </p:txBody>
          </p:sp>
          <p:sp>
            <p:nvSpPr>
              <p:cNvPr id="36" name="Rectangle 28">
                <a:extLst>
                  <a:ext uri="{FF2B5EF4-FFF2-40B4-BE49-F238E27FC236}">
                    <a16:creationId xmlns:a16="http://schemas.microsoft.com/office/drawing/2014/main" id="{B35FD636-48E4-4878-A696-AF359D0A88D4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2798" y="2058"/>
                <a:ext cx="2377" cy="2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30225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708025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8858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3430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18002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2574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27146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Standardize the repair process and improve efficiency by eliminating waste</a:t>
                </a:r>
              </a:p>
            </p:txBody>
          </p:sp>
          <p:sp>
            <p:nvSpPr>
              <p:cNvPr id="37" name="Oval 29">
                <a:extLst>
                  <a:ext uri="{FF2B5EF4-FFF2-40B4-BE49-F238E27FC236}">
                    <a16:creationId xmlns:a16="http://schemas.microsoft.com/office/drawing/2014/main" id="{BA1E8C06-3C7A-492F-8C38-CCD3B15CCAB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1686" y="1968"/>
                <a:ext cx="152" cy="15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810" tIns="0" rIns="3810" bIns="0" anchor="ctr" anchorCtr="1"/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96900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887413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1779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6351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0923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5495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0067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</p:grpSp>
        <p:grpSp>
          <p:nvGrpSpPr>
            <p:cNvPr id="24" name="Group 30">
              <a:extLst>
                <a:ext uri="{FF2B5EF4-FFF2-40B4-BE49-F238E27FC236}">
                  <a16:creationId xmlns:a16="http://schemas.microsoft.com/office/drawing/2014/main" id="{0DFD12BA-6B6B-4B2A-973C-E7FA543641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" y="2617"/>
              <a:ext cx="3551" cy="628"/>
              <a:chOff x="1686" y="2617"/>
              <a:chExt cx="3551" cy="628"/>
            </a:xfrm>
          </p:grpSpPr>
          <p:sp>
            <p:nvSpPr>
              <p:cNvPr id="30" name="Rectangle 31">
                <a:extLst>
                  <a:ext uri="{FF2B5EF4-FFF2-40B4-BE49-F238E27FC236}">
                    <a16:creationId xmlns:a16="http://schemas.microsoft.com/office/drawing/2014/main" id="{37420D97-31E8-403B-BF77-11D887B7322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gray">
              <a:xfrm>
                <a:off x="1777" y="2694"/>
                <a:ext cx="3460" cy="55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31" name="Text Box 32">
                <a:extLst>
                  <a:ext uri="{FF2B5EF4-FFF2-40B4-BE49-F238E27FC236}">
                    <a16:creationId xmlns:a16="http://schemas.microsoft.com/office/drawing/2014/main" id="{EE370D58-B1DA-4697-B46D-74E5891E3EEA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gray">
              <a:xfrm>
                <a:off x="1855" y="2743"/>
                <a:ext cx="869" cy="373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921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7858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1779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5716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0288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4860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9432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4004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Deploy preventive</a:t>
                </a:r>
              </a:p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</a:p>
            </p:txBody>
          </p:sp>
          <p:sp>
            <p:nvSpPr>
              <p:cNvPr id="32" name="Rectangle 33">
                <a:extLst>
                  <a:ext uri="{FF2B5EF4-FFF2-40B4-BE49-F238E27FC236}">
                    <a16:creationId xmlns:a16="http://schemas.microsoft.com/office/drawing/2014/main" id="{E8F766BB-B06C-407A-9B6F-CD8E3416C4EA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gray">
              <a:xfrm>
                <a:off x="2798" y="2743"/>
                <a:ext cx="2377" cy="373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30225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708025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8858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3430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18002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2574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27146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Prioritize planned maintenance</a:t>
                </a:r>
              </a:p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Preserve specialist skills for </a:t>
                </a:r>
                <a:b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complex tasks</a:t>
                </a:r>
              </a:p>
            </p:txBody>
          </p:sp>
          <p:sp>
            <p:nvSpPr>
              <p:cNvPr id="33" name="Oval 34">
                <a:extLst>
                  <a:ext uri="{FF2B5EF4-FFF2-40B4-BE49-F238E27FC236}">
                    <a16:creationId xmlns:a16="http://schemas.microsoft.com/office/drawing/2014/main" id="{CC5530CF-9D9A-44DF-B721-0E00A3B44EDD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gray">
              <a:xfrm>
                <a:off x="1686" y="2617"/>
                <a:ext cx="152" cy="15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810" tIns="0" rIns="3810" bIns="0" anchor="ctr" anchorCtr="1"/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96900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887413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1779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6351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0923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5495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0067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</p:grpSp>
        <p:grpSp>
          <p:nvGrpSpPr>
            <p:cNvPr id="25" name="Group 35">
              <a:extLst>
                <a:ext uri="{FF2B5EF4-FFF2-40B4-BE49-F238E27FC236}">
                  <a16:creationId xmlns:a16="http://schemas.microsoft.com/office/drawing/2014/main" id="{AC2A2038-12D7-44BB-BE94-453A0B6133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6" y="3306"/>
              <a:ext cx="3551" cy="588"/>
              <a:chOff x="1686" y="3306"/>
              <a:chExt cx="3551" cy="588"/>
            </a:xfrm>
          </p:grpSpPr>
          <p:sp>
            <p:nvSpPr>
              <p:cNvPr id="26" name="Rectangle 36">
                <a:extLst>
                  <a:ext uri="{FF2B5EF4-FFF2-40B4-BE49-F238E27FC236}">
                    <a16:creationId xmlns:a16="http://schemas.microsoft.com/office/drawing/2014/main" id="{3389B41A-1415-4916-8BB9-07D7E06FDC08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gray">
              <a:xfrm>
                <a:off x="1777" y="3383"/>
                <a:ext cx="3460" cy="511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accent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0" cap="none" spc="0" normalizeH="0" baseline="-25000" noProof="0">
                  <a:ln>
                    <a:noFill/>
                  </a:ln>
                  <a:effectLst/>
                  <a:uLnTx/>
                  <a:uFillTx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 Box 37">
                <a:extLst>
                  <a:ext uri="{FF2B5EF4-FFF2-40B4-BE49-F238E27FC236}">
                    <a16:creationId xmlns:a16="http://schemas.microsoft.com/office/drawing/2014/main" id="{0E322801-C8D5-4865-93C3-D0A51B3B4FAD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gray">
              <a:xfrm>
                <a:off x="1855" y="3439"/>
                <a:ext cx="869" cy="24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921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785813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1779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571625" defTabSz="785813" eaLnBrk="0" hangingPunct="0"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0288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4860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9432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400425" defTabSz="78581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aseline="-25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ctr" defTabSz="785813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Build capabilities</a:t>
                </a:r>
              </a:p>
            </p:txBody>
          </p:sp>
          <p:sp>
            <p:nvSpPr>
              <p:cNvPr id="28" name="Rectangle 38">
                <a:extLst>
                  <a:ext uri="{FF2B5EF4-FFF2-40B4-BE49-F238E27FC236}">
                    <a16:creationId xmlns:a16="http://schemas.microsoft.com/office/drawing/2014/main" id="{BCF9976A-FB04-4AB9-B691-3165A31DF8EF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gray">
              <a:xfrm>
                <a:off x="2798" y="3439"/>
                <a:ext cx="2377" cy="249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30225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708025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8858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3430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18002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2574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27146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Technical training</a:t>
                </a:r>
              </a:p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GB" altLang="en-US" sz="11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Problem solving and teamwork training</a:t>
                </a:r>
              </a:p>
            </p:txBody>
          </p:sp>
          <p:sp>
            <p:nvSpPr>
              <p:cNvPr id="29" name="Oval 39">
                <a:extLst>
                  <a:ext uri="{FF2B5EF4-FFF2-40B4-BE49-F238E27FC236}">
                    <a16:creationId xmlns:a16="http://schemas.microsoft.com/office/drawing/2014/main" id="{D6BCC6CB-D666-4E5C-B26D-365AAC9A4F8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gray">
              <a:xfrm>
                <a:off x="1686" y="3306"/>
                <a:ext cx="152" cy="152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3810" tIns="0" rIns="3810" bIns="0" anchor="ctr" anchorCtr="1"/>
              <a:lstStyle>
                <a:lvl1pPr marL="158750" indent="-158750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346075" indent="-185738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596900" indent="-18256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887413" indent="-176213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1177925" indent="-176213" eaLnBrk="0" hangingPunct="0"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16351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0923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25495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006725" indent="-176213" eaLnBrk="0" fontAlgn="base" hangingPunct="0">
                  <a:spcBef>
                    <a:spcPct val="0"/>
                  </a:spcBef>
                  <a:spcAft>
                    <a:spcPct val="0"/>
                  </a:spcAft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158750" marR="0" lvl="0" indent="-15875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</p:txBody>
          </p:sp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87DD707-0696-4F14-B8C4-391BC3A9230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9359" y="5624479"/>
            <a:ext cx="634039" cy="6340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714DF8-5E0E-4FB0-82BC-34E22F541980}"/>
              </a:ext>
            </a:extLst>
          </p:cNvPr>
          <p:cNvSpPr/>
          <p:nvPr/>
        </p:nvSpPr>
        <p:spPr>
          <a:xfrm>
            <a:off x="8033548" y="5675877"/>
            <a:ext cx="39495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/>
              <a:t>Refer to the </a:t>
            </a:r>
            <a:r>
              <a:rPr lang="en-US" sz="1400" i="1">
                <a:hlinkClick r:id="rId31"/>
              </a:rPr>
              <a:t>TEC-407-707</a:t>
            </a:r>
            <a:r>
              <a:rPr lang="en-US" sz="1400" i="1"/>
              <a:t> for more details on implementing TPM at your site</a:t>
            </a:r>
            <a:endParaRPr lang="en-GB" sz="1400" i="1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EC20C9A-D544-4D94-89DB-C64CEDED46F2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54" name="Graphic 53" descr="List">
              <a:hlinkClick r:id="rId32" action="ppaction://hlinksldjump"/>
              <a:extLst>
                <a:ext uri="{FF2B5EF4-FFF2-40B4-BE49-F238E27FC236}">
                  <a16:creationId xmlns:a16="http://schemas.microsoft.com/office/drawing/2014/main" id="{5B925C2F-CE86-4CAB-9E37-C5528EF6E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57A0F15-7FB0-4C73-B2AE-8D037793FC30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56" name="Picture 55">
            <a:hlinkClick r:id="rId35" action="ppaction://hlinksldjump"/>
            <a:extLst>
              <a:ext uri="{FF2B5EF4-FFF2-40B4-BE49-F238E27FC236}">
                <a16:creationId xmlns:a16="http://schemas.microsoft.com/office/drawing/2014/main" id="{2C2AAF64-626B-49AB-85E9-5868ECC97464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2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184181"/>
            <a:ext cx="9829800" cy="457200"/>
          </a:xfrm>
        </p:spPr>
        <p:txBody>
          <a:bodyPr/>
          <a:lstStyle/>
          <a:p>
            <a:r>
              <a:rPr lang="en-GB"/>
              <a:t>4. How to Use TPM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4575" y="1174667"/>
            <a:ext cx="6685577" cy="4361610"/>
          </a:xfrm>
        </p:spPr>
        <p:txBody>
          <a:bodyPr/>
          <a:lstStyle/>
          <a:p>
            <a:r>
              <a:rPr lang="en-US" sz="2400" b="1" dirty="0"/>
              <a:t>Sustain: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Check effectiveness of actions and if the expected return is being achieved.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/>
              <a:t>PIM will continue to serve as the management mechanism to continuously improve the process and ensure the processes are running as designed supported by Visual Controls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Communicate successes with the employees for increased awareness.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000" dirty="0">
                <a:ea typeface="+mn-lt"/>
                <a:cs typeface="+mn-lt"/>
              </a:rPr>
              <a:t>Continue with training and education to increase TPM Skill levels on site.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635EE9-1BB7-44B6-9DA3-BBDB31F5F84B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9" name="Graphic 8" descr="List">
              <a:hlinkClick r:id="rId2" action="ppaction://hlinksldjump"/>
              <a:extLst>
                <a:ext uri="{FF2B5EF4-FFF2-40B4-BE49-F238E27FC236}">
                  <a16:creationId xmlns:a16="http://schemas.microsoft.com/office/drawing/2014/main" id="{CC8F364E-0CA4-4F3A-AD5E-359346DC4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3B3AD56-1384-4142-BE56-F110DC46310C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1" name="Picture 10">
            <a:hlinkClick r:id="rId5" action="ppaction://hlinksldjump"/>
            <a:extLst>
              <a:ext uri="{FF2B5EF4-FFF2-40B4-BE49-F238E27FC236}">
                <a16:creationId xmlns:a16="http://schemas.microsoft.com/office/drawing/2014/main" id="{53C92D01-DF7A-4347-9BCC-34C588EF70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22F1D1-5570-4F6A-8250-AE239DA55F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40832" y="2232747"/>
            <a:ext cx="3965170" cy="264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4A97AB-2D00-4A7A-B427-804F1C45AF40}"/>
              </a:ext>
            </a:extLst>
          </p:cNvPr>
          <p:cNvSpPr txBox="1"/>
          <p:nvPr/>
        </p:nvSpPr>
        <p:spPr>
          <a:xfrm>
            <a:off x="952500" y="6858000"/>
            <a:ext cx="10287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://www.thebluediamondgallery.com/handwriting/s/sustain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-sa/3.0/"/>
              </a:rPr>
              <a:t>CC BY-SA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1479095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D882-E1E9-43C1-9925-8D6CDACE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162598"/>
            <a:ext cx="10179051" cy="457200"/>
          </a:xfrm>
        </p:spPr>
        <p:txBody>
          <a:bodyPr/>
          <a:lstStyle/>
          <a:p>
            <a:r>
              <a:rPr lang="en-GB" dirty="0"/>
              <a:t>5. TPM Best Practice Examples – Autonomous Maintenance  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4D9B391-681B-4809-89B0-18A886B200A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1253" y="1019732"/>
            <a:ext cx="5322146" cy="49895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0FFDD78-9ABA-4E3E-8B03-5655FE2BFD59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9" name="Graphic 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2D2B9820-7821-4350-8129-B0678E56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91001-A3E0-4437-8E4C-4079F5F1B59B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id="{0E3AA91E-636C-441F-8F82-37AED98F916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11403B-9DDA-4AD2-8C2F-258141CF90DC}"/>
              </a:ext>
            </a:extLst>
          </p:cNvPr>
          <p:cNvCxnSpPr/>
          <p:nvPr/>
        </p:nvCxnSpPr>
        <p:spPr>
          <a:xfrm>
            <a:off x="3778250" y="2749550"/>
            <a:ext cx="4648200" cy="755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1E6306-539C-4BF1-8205-79FBECA2445D}"/>
              </a:ext>
            </a:extLst>
          </p:cNvPr>
          <p:cNvCxnSpPr>
            <a:cxnSpLocks/>
          </p:cNvCxnSpPr>
          <p:nvPr/>
        </p:nvCxnSpPr>
        <p:spPr>
          <a:xfrm>
            <a:off x="3778250" y="2749550"/>
            <a:ext cx="2876550" cy="2485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61FA30-C33E-474B-A1C5-C9FD3931FEFC}"/>
              </a:ext>
            </a:extLst>
          </p:cNvPr>
          <p:cNvSpPr txBox="1"/>
          <p:nvPr/>
        </p:nvSpPr>
        <p:spPr>
          <a:xfrm>
            <a:off x="577567" y="1801456"/>
            <a:ext cx="372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Number on machine matches to a number on the Standard work which explains to the worker what tasks need to be performed &amp; when at this specific location</a:t>
            </a:r>
          </a:p>
        </p:txBody>
      </p:sp>
    </p:spTree>
    <p:extLst>
      <p:ext uri="{BB962C8B-B14F-4D97-AF65-F5344CB8AC3E}">
        <p14:creationId xmlns:p14="http://schemas.microsoft.com/office/powerpoint/2010/main" val="1911678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generated alternative text:&#10;&#10;">
            <a:extLst>
              <a:ext uri="{FF2B5EF4-FFF2-40B4-BE49-F238E27FC236}">
                <a16:creationId xmlns:a16="http://schemas.microsoft.com/office/drawing/2014/main" id="{8CF082C6-63C6-458F-B5D4-3B9A6641EC03}"/>
              </a:ext>
            </a:extLst>
          </p:cNvPr>
          <p:cNvPicPr>
            <a:picLocks noGrp="1" noChangeAspect="1" noChangeArrowheads="1"/>
          </p:cNvPicPr>
          <p:nvPr>
            <p:ph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3146" y="1531517"/>
            <a:ext cx="7197385" cy="404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E6D882-E1E9-43C1-9925-8D6CDACE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162598"/>
            <a:ext cx="10179051" cy="457200"/>
          </a:xfrm>
        </p:spPr>
        <p:txBody>
          <a:bodyPr/>
          <a:lstStyle/>
          <a:p>
            <a:r>
              <a:rPr lang="en-GB" dirty="0"/>
              <a:t>5. TPM Best Practice Examples – Autonomous Maintenance  example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FFDD78-9ABA-4E3E-8B03-5655FE2BFD59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9" name="Graphic 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2D2B9820-7821-4350-8129-B0678E56F8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691001-A3E0-4437-8E4C-4079F5F1B59B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id="{0E3AA91E-636C-441F-8F82-37AED98F916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11403B-9DDA-4AD2-8C2F-258141CF90DC}"/>
              </a:ext>
            </a:extLst>
          </p:cNvPr>
          <p:cNvCxnSpPr>
            <a:cxnSpLocks/>
          </p:cNvCxnSpPr>
          <p:nvPr/>
        </p:nvCxnSpPr>
        <p:spPr>
          <a:xfrm>
            <a:off x="3778250" y="2749550"/>
            <a:ext cx="5454419" cy="143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61FA30-C33E-474B-A1C5-C9FD3931FEFC}"/>
              </a:ext>
            </a:extLst>
          </p:cNvPr>
          <p:cNvSpPr txBox="1"/>
          <p:nvPr/>
        </p:nvSpPr>
        <p:spPr>
          <a:xfrm>
            <a:off x="514348" y="1801456"/>
            <a:ext cx="3784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Tools necessary for maintenance are located in a safe location in the machine, ensuring they are always available to the operator when required, reducing downtime &amp; improving repair time</a:t>
            </a:r>
          </a:p>
        </p:txBody>
      </p:sp>
    </p:spTree>
    <p:extLst>
      <p:ext uri="{BB962C8B-B14F-4D97-AF65-F5344CB8AC3E}">
        <p14:creationId xmlns:p14="http://schemas.microsoft.com/office/powerpoint/2010/main" val="2335933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D882-E1E9-43C1-9925-8D6CDACE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54" y="198620"/>
            <a:ext cx="9829800" cy="457200"/>
          </a:xfrm>
        </p:spPr>
        <p:txBody>
          <a:bodyPr/>
          <a:lstStyle/>
          <a:p>
            <a:r>
              <a:rPr lang="en-GB" dirty="0"/>
              <a:t>5. TPM KPI Metrics Tracking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03F995-857D-478B-81AB-791910222F75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0" name="Graphic 9" descr="List">
              <a:hlinkClick r:id="rId2" action="ppaction://hlinksldjump"/>
              <a:extLst>
                <a:ext uri="{FF2B5EF4-FFF2-40B4-BE49-F238E27FC236}">
                  <a16:creationId xmlns:a16="http://schemas.microsoft.com/office/drawing/2014/main" id="{9EA63495-3DF6-4483-8D6A-DD8717428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0F7C61-B668-4A96-9BE2-F4DD898E837C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0B245A47-8E89-4E42-9E86-3BB027F78B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2F0154-3B77-42B6-9E9E-08C1745710D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906" y="1407092"/>
            <a:ext cx="4204567" cy="222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2D16DE-62E4-4A70-9DC0-D8CE58D9C554}"/>
              </a:ext>
            </a:extLst>
          </p:cNvPr>
          <p:cNvSpPr txBox="1"/>
          <p:nvPr/>
        </p:nvSpPr>
        <p:spPr>
          <a:xfrm>
            <a:off x="902276" y="3857470"/>
            <a:ext cx="4151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Manual posting of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2025C-F182-46D8-A66B-EBE4A48F19E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48695" y="729629"/>
            <a:ext cx="3623808" cy="2035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5752B6-19F4-489D-B057-3FF61BB13275}"/>
              </a:ext>
            </a:extLst>
          </p:cNvPr>
          <p:cNvSpPr/>
          <p:nvPr/>
        </p:nvSpPr>
        <p:spPr>
          <a:xfrm>
            <a:off x="6631527" y="2767985"/>
            <a:ext cx="3673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MTBF Digital Tracking using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PowerBi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666AAC-FE67-431D-8773-A5B10647F268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8546" y="3627629"/>
            <a:ext cx="3469180" cy="2078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2CDF21-7325-4AE0-A079-D8FC6D17BEB7}"/>
              </a:ext>
            </a:extLst>
          </p:cNvPr>
          <p:cNvSpPr/>
          <p:nvPr/>
        </p:nvSpPr>
        <p:spPr>
          <a:xfrm>
            <a:off x="6589122" y="5801244"/>
            <a:ext cx="3683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MTTR Digital Tracking using </a:t>
            </a:r>
            <a:r>
              <a:rPr lang="en-US" dirty="0" err="1">
                <a:latin typeface="Calibri" panose="020F0502020204030204" pitchFamily="34" charset="0"/>
                <a:ea typeface="Times New Roman" panose="02020603050405020304" pitchFamily="18" charset="0"/>
              </a:rPr>
              <a:t>PowerBi</a:t>
            </a:r>
            <a:r>
              <a:rPr lang="en-US" dirty="0">
                <a:latin typeface="Calibri" panose="020F0502020204030204" pitchFamily="34" charset="0"/>
                <a:ea typeface="Times New Roman" panose="02020603050405020304" pitchFamily="18" charset="0"/>
              </a:rPr>
              <a:t>  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779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D882-E1E9-43C1-9925-8D6CDACE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54" y="198620"/>
            <a:ext cx="9829800" cy="457200"/>
          </a:xfrm>
        </p:spPr>
        <p:txBody>
          <a:bodyPr/>
          <a:lstStyle/>
          <a:p>
            <a:r>
              <a:rPr lang="en-GB"/>
              <a:t>5. TPM Best Practice Examples – Digital example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DCAAC4E-C857-4E6D-86DB-B8D633B9A8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598" y="1463040"/>
            <a:ext cx="9639300" cy="445562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03F995-857D-478B-81AB-791910222F75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0" name="Graphic 9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9EA63495-3DF6-4483-8D6A-DD8717428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0F7C61-B668-4A96-9BE2-F4DD898E837C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2" name="Picture 11">
            <a:hlinkClick r:id="rId6" action="ppaction://hlinksldjump"/>
            <a:extLst>
              <a:ext uri="{FF2B5EF4-FFF2-40B4-BE49-F238E27FC236}">
                <a16:creationId xmlns:a16="http://schemas.microsoft.com/office/drawing/2014/main" id="{0B245A47-8E89-4E42-9E86-3BB027F78B9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04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BD02D8-3C85-4DD3-8870-E4AAE2429DD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9349" y="672061"/>
            <a:ext cx="8419499" cy="48475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61D7C-A265-4BB0-981F-B8C71BD1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137844"/>
            <a:ext cx="9829800" cy="457200"/>
          </a:xfrm>
        </p:spPr>
        <p:txBody>
          <a:bodyPr/>
          <a:lstStyle/>
          <a:p>
            <a:r>
              <a:rPr lang="en-GB"/>
              <a:t>6. Access to Shared Best Practices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30E3E94-8A99-4089-8DA5-1B8FCB4573DB}"/>
              </a:ext>
            </a:extLst>
          </p:cNvPr>
          <p:cNvSpPr/>
          <p:nvPr/>
        </p:nvSpPr>
        <p:spPr>
          <a:xfrm>
            <a:off x="6470513" y="5639326"/>
            <a:ext cx="2496148" cy="785584"/>
          </a:xfrm>
          <a:prstGeom prst="wedgeRectCallout">
            <a:avLst>
              <a:gd name="adj1" fmla="val 22289"/>
              <a:gd name="adj2" fmla="val -80948"/>
            </a:avLst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hlinkClick r:id="rId3"/>
              </a:rPr>
              <a:t>Click here to search for TPM SDPs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F81A05-55D8-48EF-9992-9ADFB37FF2F3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6" name="Graphic 15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82E3C6BF-D371-4F75-AF40-FD34A5C79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8C54A32-E756-4060-A29C-D49BA4AE60D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8" name="Picture 17">
            <a:hlinkClick r:id="rId7" action="ppaction://hlinksldjump"/>
            <a:extLst>
              <a:ext uri="{FF2B5EF4-FFF2-40B4-BE49-F238E27FC236}">
                <a16:creationId xmlns:a16="http://schemas.microsoft.com/office/drawing/2014/main" id="{C0B85026-A922-4B7F-B8AE-9D99904DED0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22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BC95C35-BAA1-4914-90A3-613D7F4AFC70}"/>
              </a:ext>
            </a:extLst>
          </p:cNvPr>
          <p:cNvSpPr/>
          <p:nvPr/>
        </p:nvSpPr>
        <p:spPr>
          <a:xfrm>
            <a:off x="1687439" y="602458"/>
            <a:ext cx="7535040" cy="56454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DDCEED-361C-4BB5-B265-C4B46F2CC9A4}"/>
              </a:ext>
            </a:extLst>
          </p:cNvPr>
          <p:cNvSpPr/>
          <p:nvPr/>
        </p:nvSpPr>
        <p:spPr>
          <a:xfrm>
            <a:off x="1687048" y="3564394"/>
            <a:ext cx="3248839" cy="265018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8ECF-EF1C-4680-A60F-15241181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3" y="70950"/>
            <a:ext cx="9829800" cy="457200"/>
          </a:xfrm>
        </p:spPr>
        <p:txBody>
          <a:bodyPr/>
          <a:lstStyle/>
          <a:p>
            <a:r>
              <a:rPr lang="en-GB" dirty="0"/>
              <a:t>TPM - Improvement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070D-4187-41D8-BFCA-33E70B1ABB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466191" y="709743"/>
            <a:ext cx="2420611" cy="2453587"/>
          </a:xfrm>
        </p:spPr>
        <p:txBody>
          <a:bodyPr/>
          <a:lstStyle/>
          <a:p>
            <a:r>
              <a:rPr lang="en-GB" dirty="0"/>
              <a:t>The cycles surrounding TPM continue to mature as the site evolves over time.</a:t>
            </a:r>
          </a:p>
          <a:p>
            <a:endParaRPr lang="en-GB" dirty="0"/>
          </a:p>
          <a:p>
            <a:r>
              <a:rPr lang="en-GB" dirty="0"/>
              <a:t>See </a:t>
            </a:r>
            <a:r>
              <a:rPr lang="en-GB" dirty="0">
                <a:hlinkClick r:id="" action="ppaction://noaction"/>
              </a:rPr>
              <a:t>Diagnostic Questions </a:t>
            </a:r>
            <a:r>
              <a:rPr lang="en-GB" dirty="0"/>
              <a:t>on next page to help understand the sites level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291C2E5-5A14-429A-9564-5D749A6BF02F}"/>
              </a:ext>
            </a:extLst>
          </p:cNvPr>
          <p:cNvGraphicFramePr/>
          <p:nvPr/>
        </p:nvGraphicFramePr>
        <p:xfrm>
          <a:off x="2790075" y="3564394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84D361-1A86-4522-A35E-F8C1D5CFD11F}"/>
              </a:ext>
            </a:extLst>
          </p:cNvPr>
          <p:cNvGraphicFramePr/>
          <p:nvPr/>
        </p:nvGraphicFramePr>
        <p:xfrm>
          <a:off x="4423807" y="2524163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5388FD-63B9-4E84-98AB-B9054EA5FEAB}"/>
              </a:ext>
            </a:extLst>
          </p:cNvPr>
          <p:cNvGraphicFramePr/>
          <p:nvPr/>
        </p:nvGraphicFramePr>
        <p:xfrm>
          <a:off x="5682077" y="1531380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2E32288-2558-4DB9-9BF0-2ABEE6BD8FC8}"/>
              </a:ext>
            </a:extLst>
          </p:cNvPr>
          <p:cNvGraphicFramePr/>
          <p:nvPr/>
        </p:nvGraphicFramePr>
        <p:xfrm>
          <a:off x="6985741" y="556703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739862F-DC12-4AEF-970B-127EE3D65DDE}"/>
              </a:ext>
            </a:extLst>
          </p:cNvPr>
          <p:cNvSpPr/>
          <p:nvPr/>
        </p:nvSpPr>
        <p:spPr>
          <a:xfrm>
            <a:off x="5397142" y="6214578"/>
            <a:ext cx="68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D340F-F9C3-40FD-9CBF-F003DA05FF9D}"/>
              </a:ext>
            </a:extLst>
          </p:cNvPr>
          <p:cNvSpPr/>
          <p:nvPr/>
        </p:nvSpPr>
        <p:spPr>
          <a:xfrm rot="16200000">
            <a:off x="115402" y="3269287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Site TPM Path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AC675-7E97-452A-9DFA-FA76282CBCE3}"/>
              </a:ext>
            </a:extLst>
          </p:cNvPr>
          <p:cNvSpPr/>
          <p:nvPr/>
        </p:nvSpPr>
        <p:spPr>
          <a:xfrm>
            <a:off x="1662185" y="4629942"/>
            <a:ext cx="1710409" cy="16184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74F3A-BC7C-4543-BC51-D590DB1765C3}"/>
              </a:ext>
            </a:extLst>
          </p:cNvPr>
          <p:cNvGraphicFramePr/>
          <p:nvPr/>
        </p:nvGraphicFramePr>
        <p:xfrm>
          <a:off x="1225427" y="4629942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2C86E-D0E1-47B9-9877-60E28AC4B4B8}"/>
              </a:ext>
            </a:extLst>
          </p:cNvPr>
          <p:cNvCxnSpPr>
            <a:cxnSpLocks/>
          </p:cNvCxnSpPr>
          <p:nvPr/>
        </p:nvCxnSpPr>
        <p:spPr>
          <a:xfrm>
            <a:off x="1636932" y="6259994"/>
            <a:ext cx="7585547" cy="18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9E535DD-4EB9-44F1-9819-5EFFF53EAC5C}"/>
              </a:ext>
            </a:extLst>
          </p:cNvPr>
          <p:cNvSpPr/>
          <p:nvPr/>
        </p:nvSpPr>
        <p:spPr>
          <a:xfrm rot="16200000">
            <a:off x="613028" y="5272843"/>
            <a:ext cx="162815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Beginning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48B0E1-5338-45D5-9AC8-2F1C3CE34C32}"/>
              </a:ext>
            </a:extLst>
          </p:cNvPr>
          <p:cNvSpPr/>
          <p:nvPr/>
        </p:nvSpPr>
        <p:spPr>
          <a:xfrm rot="16200000">
            <a:off x="896229" y="3929789"/>
            <a:ext cx="1061751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Stabilised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A8A76C-638B-4901-8328-3ECD6736FDFA}"/>
              </a:ext>
            </a:extLst>
          </p:cNvPr>
          <p:cNvSpPr/>
          <p:nvPr/>
        </p:nvSpPr>
        <p:spPr>
          <a:xfrm rot="16200000">
            <a:off x="-34164" y="1894448"/>
            <a:ext cx="292253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Cycles of Improvement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A11616-9FB4-4A3B-A107-49699DDD226A}"/>
              </a:ext>
            </a:extLst>
          </p:cNvPr>
          <p:cNvCxnSpPr>
            <a:cxnSpLocks/>
          </p:cNvCxnSpPr>
          <p:nvPr/>
        </p:nvCxnSpPr>
        <p:spPr>
          <a:xfrm flipV="1">
            <a:off x="1662185" y="528151"/>
            <a:ext cx="0" cy="57337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Warning">
            <a:extLst>
              <a:ext uri="{FF2B5EF4-FFF2-40B4-BE49-F238E27FC236}">
                <a16:creationId xmlns:a16="http://schemas.microsoft.com/office/drawing/2014/main" id="{827AFC7C-0ECC-4A82-AC2C-7BC89EAE044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222479" y="3314607"/>
            <a:ext cx="631265" cy="631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2C35E7-8C87-47FE-A90A-380D035375FE}"/>
              </a:ext>
            </a:extLst>
          </p:cNvPr>
          <p:cNvSpPr txBox="1"/>
          <p:nvPr/>
        </p:nvSpPr>
        <p:spPr>
          <a:xfrm>
            <a:off x="9771389" y="3292537"/>
            <a:ext cx="237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accent6"/>
                </a:solidFill>
              </a:rPr>
              <a:t>Note </a:t>
            </a:r>
          </a:p>
          <a:p>
            <a:r>
              <a:rPr lang="en-GB" sz="1600" dirty="0">
                <a:solidFill>
                  <a:schemeClr val="accent6"/>
                </a:solidFill>
              </a:rPr>
              <a:t>There that is no formal Assessment for this tool at Star level 3,4 or 5, however the expectation is for the cycles of Improvement to continue as the site matures.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043EED-91D8-4280-A8F8-99DD4D99556B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22" name="Graphic 21" descr="List">
              <a:hlinkClick r:id="rId29" action="ppaction://hlinksldjump"/>
              <a:extLst>
                <a:ext uri="{FF2B5EF4-FFF2-40B4-BE49-F238E27FC236}">
                  <a16:creationId xmlns:a16="http://schemas.microsoft.com/office/drawing/2014/main" id="{41084194-7251-4B90-B1C9-E3F68D9E3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B9AF1E-62F9-4C21-8868-C4184DA425BD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24" name="Picture 23">
            <a:hlinkClick r:id="rId32" action="ppaction://hlinksldjump"/>
            <a:extLst>
              <a:ext uri="{FF2B5EF4-FFF2-40B4-BE49-F238E27FC236}">
                <a16:creationId xmlns:a16="http://schemas.microsoft.com/office/drawing/2014/main" id="{6115102E-26E8-4B6F-BCA9-A380EE239A5E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8338-15AA-4399-AF76-59E48222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599" y="162158"/>
            <a:ext cx="9334415" cy="457200"/>
          </a:xfrm>
        </p:spPr>
        <p:txBody>
          <a:bodyPr/>
          <a:lstStyle/>
          <a:p>
            <a:r>
              <a:rPr lang="en-GB"/>
              <a:t>Using the TPM Playbook – What do the Icons Mean?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44CB2AB-45E6-46B2-9610-197C326EE609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19" name="Graphic 11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363096E2-6558-4CD8-AFDA-29C8D22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B66D116-7BDC-41DA-B5FC-5B6BB93DC4A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F2049703-E345-446E-A609-D9F462C3F8AE}"/>
              </a:ext>
            </a:extLst>
          </p:cNvPr>
          <p:cNvSpPr txBox="1"/>
          <p:nvPr/>
        </p:nvSpPr>
        <p:spPr>
          <a:xfrm>
            <a:off x="1404265" y="5355906"/>
            <a:ext cx="3309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the agenda icon to return to the agenda for the current phase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61C29C5-B17F-4168-94E1-F80E473B264D}"/>
              </a:ext>
            </a:extLst>
          </p:cNvPr>
          <p:cNvSpPr txBox="1"/>
          <p:nvPr/>
        </p:nvSpPr>
        <p:spPr>
          <a:xfrm>
            <a:off x="9932796" y="4735517"/>
            <a:ext cx="2208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Click on the House Icon to return to the TEOA House page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192F083-1D84-4524-A8C1-40B8EAF9BC47}"/>
              </a:ext>
            </a:extLst>
          </p:cNvPr>
          <p:cNvCxnSpPr>
            <a:cxnSpLocks/>
            <a:stCxn id="124" idx="1"/>
            <a:endCxn id="119" idx="0"/>
          </p:cNvCxnSpPr>
          <p:nvPr/>
        </p:nvCxnSpPr>
        <p:spPr>
          <a:xfrm flipH="1">
            <a:off x="577568" y="5817571"/>
            <a:ext cx="826697" cy="37570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4058E68-B8DE-4901-8C6D-F9F9D548A40F}"/>
              </a:ext>
            </a:extLst>
          </p:cNvPr>
          <p:cNvCxnSpPr>
            <a:cxnSpLocks/>
          </p:cNvCxnSpPr>
          <p:nvPr/>
        </p:nvCxnSpPr>
        <p:spPr>
          <a:xfrm>
            <a:off x="11063239" y="5701972"/>
            <a:ext cx="491413" cy="58044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E2B3AB-81A9-4247-BD8E-CF4CFF6C4D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509" y="1841173"/>
            <a:ext cx="634039" cy="6340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7A1CCD-FBD6-4477-B96E-B4BFFD154834}"/>
              </a:ext>
            </a:extLst>
          </p:cNvPr>
          <p:cNvSpPr txBox="1"/>
          <p:nvPr/>
        </p:nvSpPr>
        <p:spPr>
          <a:xfrm>
            <a:off x="7560847" y="1558027"/>
            <a:ext cx="382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point of information on the subject, linking to additional Playbooks or Training materials for example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C19D6-C683-4920-82FA-4E20FBBFBBC2}"/>
              </a:ext>
            </a:extLst>
          </p:cNvPr>
          <p:cNvCxnSpPr>
            <a:cxnSpLocks/>
            <a:stCxn id="23" idx="1"/>
            <a:endCxn id="6" idx="3"/>
          </p:cNvCxnSpPr>
          <p:nvPr/>
        </p:nvCxnSpPr>
        <p:spPr>
          <a:xfrm flipH="1">
            <a:off x="7228548" y="2158192"/>
            <a:ext cx="33229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0B3CD08D-A066-4FF4-AF53-8967A35367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978" y="3276023"/>
            <a:ext cx="631265" cy="631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76138D-9D88-4EC1-AF47-2D190B2DD590}"/>
              </a:ext>
            </a:extLst>
          </p:cNvPr>
          <p:cNvSpPr txBox="1"/>
          <p:nvPr/>
        </p:nvSpPr>
        <p:spPr>
          <a:xfrm>
            <a:off x="1479652" y="3268489"/>
            <a:ext cx="340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special Note on the subject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922269-A5C9-4A70-8CE4-81EEFE07A93C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1091243" y="3591655"/>
            <a:ext cx="38840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Speech">
            <a:extLst>
              <a:ext uri="{FF2B5EF4-FFF2-40B4-BE49-F238E27FC236}">
                <a16:creationId xmlns:a16="http://schemas.microsoft.com/office/drawing/2014/main" id="{CD055068-16CD-4A06-928D-2B28CB3D2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59978" y="1744447"/>
            <a:ext cx="641150" cy="6411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51E87-CC0C-4E81-8151-260D2054E8F2}"/>
              </a:ext>
            </a:extLst>
          </p:cNvPr>
          <p:cNvSpPr txBox="1"/>
          <p:nvPr/>
        </p:nvSpPr>
        <p:spPr>
          <a:xfrm>
            <a:off x="1467038" y="1741963"/>
            <a:ext cx="340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Tip / help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346EA8-A1B6-4EBB-B433-501825BB4013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1078629" y="2065129"/>
            <a:ext cx="38840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9D34736-0A42-42F4-9919-4ED75895CEB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8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744911-CBC6-444D-9119-F6031DB445E1}"/>
              </a:ext>
            </a:extLst>
          </p:cNvPr>
          <p:cNvSpPr/>
          <p:nvPr/>
        </p:nvSpPr>
        <p:spPr>
          <a:xfrm>
            <a:off x="1186820" y="657628"/>
            <a:ext cx="10829437" cy="1798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Have Site leadership teams completed training?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Have all employees completed Shop Floor (SF 101 &amp; 102) training to have an understanding of TPM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Has a Site implementation team been established. Is this led by a key manager (TPM coordinator ) at the site with responsibility for maintenance?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Has a review of current maintenance practices including an audit of the completion performance of current PM been conducted?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Is there a site TPM implementation plan developed?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Have Metrics to track reduction in machine breakdowns been established?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BC779-6352-46C3-A58F-2727C1CB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91" y="70797"/>
            <a:ext cx="11475883" cy="590706"/>
          </a:xfrm>
        </p:spPr>
        <p:txBody>
          <a:bodyPr/>
          <a:lstStyle/>
          <a:p>
            <a:r>
              <a:rPr lang="en-GB" dirty="0"/>
              <a:t>Questions to Consider around TPM Deployment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58F6D-1CC3-4A2D-904A-48D6405DFFE8}"/>
              </a:ext>
            </a:extLst>
          </p:cNvPr>
          <p:cNvSpPr/>
          <p:nvPr/>
        </p:nvSpPr>
        <p:spPr>
          <a:xfrm>
            <a:off x="1186820" y="2511948"/>
            <a:ext cx="10829437" cy="19435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Has constrained and / or critical equipment been identified?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Is there a systematic process in place where OEE is measured and improved for constrained or critical equipment?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scheduled Preventive Maintenance actions completed on time according to the maintenance plan? If not are there corrective actions?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key TPM Metrics such as MTBF and MTTR demonstrating a clear improvement trends?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Is PIM serving as the management mechanism to continuously improve the process and ensure the processes are running as designed? Do the Visual Controls support?</a:t>
            </a:r>
            <a:endParaRPr lang="en-GB" sz="14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solidFill>
                  <a:schemeClr val="tx1"/>
                </a:solidFill>
              </a:rPr>
              <a:t>Are Improvement actions collected and KAIZEN Events planned and executed accordingly?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76DF33-006C-48F0-A9F4-B0FDB9CA07C2}"/>
              </a:ext>
            </a:extLst>
          </p:cNvPr>
          <p:cNvSpPr/>
          <p:nvPr/>
        </p:nvSpPr>
        <p:spPr>
          <a:xfrm>
            <a:off x="224491" y="4490728"/>
            <a:ext cx="902099" cy="16672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Cycles of Improvement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A1A5A-3BAD-4F75-888E-17927B058971}"/>
              </a:ext>
            </a:extLst>
          </p:cNvPr>
          <p:cNvSpPr/>
          <p:nvPr/>
        </p:nvSpPr>
        <p:spPr>
          <a:xfrm>
            <a:off x="1186820" y="4495879"/>
            <a:ext cx="10829437" cy="16640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The expectation is the cycles of improvements will continue as the site matures.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67D17-102D-4A4D-8BF9-5B98CFA19489}"/>
              </a:ext>
            </a:extLst>
          </p:cNvPr>
          <p:cNvSpPr/>
          <p:nvPr/>
        </p:nvSpPr>
        <p:spPr>
          <a:xfrm>
            <a:off x="224492" y="665440"/>
            <a:ext cx="902098" cy="1798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400" dirty="0"/>
              <a:t>Beginning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49031D-76B3-467E-8CE6-235955E148FB}"/>
              </a:ext>
            </a:extLst>
          </p:cNvPr>
          <p:cNvSpPr/>
          <p:nvPr/>
        </p:nvSpPr>
        <p:spPr>
          <a:xfrm>
            <a:off x="224492" y="2511948"/>
            <a:ext cx="902098" cy="1943503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Stabilised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68F5-7408-450E-A508-D3054401DE91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7" name="Graphic 16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45814E4A-FC06-491B-8C90-9EB01F7BA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B3F6E5-B3EE-4A60-AABB-5CAB3AB738C5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9" name="Picture 18">
            <a:hlinkClick r:id="rId6" action="ppaction://hlinksldjump"/>
            <a:extLst>
              <a:ext uri="{FF2B5EF4-FFF2-40B4-BE49-F238E27FC236}">
                <a16:creationId xmlns:a16="http://schemas.microsoft.com/office/drawing/2014/main" id="{EABC29D6-ED5F-4940-BE9B-BF1217B86B0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7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8338-15AA-4399-AF76-59E48222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162158"/>
            <a:ext cx="9625434" cy="457200"/>
          </a:xfrm>
        </p:spPr>
        <p:txBody>
          <a:bodyPr/>
          <a:lstStyle/>
          <a:p>
            <a:r>
              <a:rPr lang="en-GB"/>
              <a:t>TEOA – Operations Management System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71F33E-C86C-4C30-96F8-88FAE84D91D7}"/>
              </a:ext>
            </a:extLst>
          </p:cNvPr>
          <p:cNvGrpSpPr/>
          <p:nvPr/>
        </p:nvGrpSpPr>
        <p:grpSpPr>
          <a:xfrm>
            <a:off x="1342261" y="836019"/>
            <a:ext cx="9422778" cy="5394718"/>
            <a:chOff x="1462919" y="639043"/>
            <a:chExt cx="9422778" cy="5394718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D902559-18B2-4685-938D-EB770FA7F773}"/>
                </a:ext>
              </a:extLst>
            </p:cNvPr>
            <p:cNvSpPr/>
            <p:nvPr/>
          </p:nvSpPr>
          <p:spPr>
            <a:xfrm>
              <a:off x="1703486" y="2097920"/>
              <a:ext cx="8923255" cy="3073803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18EC9758-5400-4487-9264-B0E696F78070}"/>
                </a:ext>
              </a:extLst>
            </p:cNvPr>
            <p:cNvSpPr/>
            <p:nvPr/>
          </p:nvSpPr>
          <p:spPr>
            <a:xfrm>
              <a:off x="1705346" y="639043"/>
              <a:ext cx="8919264" cy="1477232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aphicFrame>
          <p:nvGraphicFramePr>
            <p:cNvPr id="65" name="Diagram 64">
              <a:extLst>
                <a:ext uri="{FF2B5EF4-FFF2-40B4-BE49-F238E27FC236}">
                  <a16:creationId xmlns:a16="http://schemas.microsoft.com/office/drawing/2014/main" id="{7FB7613B-57B2-4E7C-85A3-F19EE5DBFC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93412365"/>
                </p:ext>
              </p:extLst>
            </p:nvPr>
          </p:nvGraphicFramePr>
          <p:xfrm>
            <a:off x="3776509" y="2610908"/>
            <a:ext cx="4396818" cy="252683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36415829-67BE-4FB3-A9D2-1B5B5E125852}"/>
                </a:ext>
              </a:extLst>
            </p:cNvPr>
            <p:cNvSpPr/>
            <p:nvPr/>
          </p:nvSpPr>
          <p:spPr>
            <a:xfrm flipH="1">
              <a:off x="7841668" y="2117129"/>
              <a:ext cx="2811517" cy="3054594"/>
            </a:xfrm>
            <a:prstGeom prst="homePlate">
              <a:avLst>
                <a:gd name="adj" fmla="val 1592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Technical Excellence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(COE)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7" name="Arrow: Pentagon 66">
              <a:extLst>
                <a:ext uri="{FF2B5EF4-FFF2-40B4-BE49-F238E27FC236}">
                  <a16:creationId xmlns:a16="http://schemas.microsoft.com/office/drawing/2014/main" id="{2DCAB55E-07C8-4008-82E5-E59CB88C732E}"/>
                </a:ext>
              </a:extLst>
            </p:cNvPr>
            <p:cNvSpPr/>
            <p:nvPr/>
          </p:nvSpPr>
          <p:spPr>
            <a:xfrm>
              <a:off x="1672913" y="2117128"/>
              <a:ext cx="2811517" cy="3054595"/>
            </a:xfrm>
            <a:prstGeom prst="homePlate">
              <a:avLst>
                <a:gd name="adj" fmla="val 15929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Operational Excellence    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(Lean)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2FE26EC-0250-485C-93B7-1FFF2B86CA95}"/>
                </a:ext>
              </a:extLst>
            </p:cNvPr>
            <p:cNvSpPr/>
            <p:nvPr/>
          </p:nvSpPr>
          <p:spPr>
            <a:xfrm>
              <a:off x="8536430" y="3874325"/>
              <a:ext cx="1835304" cy="44212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Ready to Deploy Projects </a:t>
              </a:r>
            </a:p>
          </p:txBody>
        </p:sp>
        <p:pic>
          <p:nvPicPr>
            <p:cNvPr id="69" name="Image 19">
              <a:extLst>
                <a:ext uri="{FF2B5EF4-FFF2-40B4-BE49-F238E27FC236}">
                  <a16:creationId xmlns:a16="http://schemas.microsoft.com/office/drawing/2014/main" id="{44208FCB-99FA-492D-9EDD-CC13EC03B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8248" y="3537769"/>
              <a:ext cx="1733991" cy="585588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D5F7FCE-F1DC-4474-98D6-D2E4821E172F}"/>
                </a:ext>
              </a:extLst>
            </p:cNvPr>
            <p:cNvSpPr/>
            <p:nvPr/>
          </p:nvSpPr>
          <p:spPr>
            <a:xfrm>
              <a:off x="8536430" y="2767629"/>
              <a:ext cx="1835304" cy="44212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Opportunity to TE Best</a:t>
              </a: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BA58425-C8E3-44E4-B392-EC18B87F567A}"/>
                </a:ext>
              </a:extLst>
            </p:cNvPr>
            <p:cNvSpPr/>
            <p:nvPr/>
          </p:nvSpPr>
          <p:spPr>
            <a:xfrm>
              <a:off x="8536430" y="3320977"/>
              <a:ext cx="1835304" cy="44212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Process Excellence Frameworks</a:t>
              </a: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42806F7-EF60-49BB-8B52-04308ECCFECA}"/>
                </a:ext>
              </a:extLst>
            </p:cNvPr>
            <p:cNvSpPr/>
            <p:nvPr/>
          </p:nvSpPr>
          <p:spPr>
            <a:xfrm>
              <a:off x="8536430" y="4427672"/>
              <a:ext cx="1835304" cy="44212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tabLst/>
                <a:defRPr/>
              </a:pPr>
              <a:r>
                <a:rPr lang="en-US" sz="1200" dirty="0">
                  <a:solidFill>
                    <a:srgbClr val="FFFFFF"/>
                  </a:solidFill>
                  <a:latin typeface="Arial"/>
                </a:rPr>
                <a:t>Technical Academies</a:t>
              </a:r>
              <a:endParaRPr lang="en-US" dirty="0"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53DECDD-55EA-47EA-815A-93D815424310}"/>
                </a:ext>
              </a:extLst>
            </p:cNvPr>
            <p:cNvSpPr/>
            <p:nvPr/>
          </p:nvSpPr>
          <p:spPr>
            <a:xfrm>
              <a:off x="2024964" y="4548732"/>
              <a:ext cx="1835304" cy="32255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Value Stream Management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(Material and Master Planning)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B646732-A826-4FA5-AEB3-0AB921C5AAD6}"/>
                </a:ext>
              </a:extLst>
            </p:cNvPr>
            <p:cNvSpPr/>
            <p:nvPr/>
          </p:nvSpPr>
          <p:spPr>
            <a:xfrm>
              <a:off x="2038799" y="3209773"/>
              <a:ext cx="1835304" cy="3541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Standard Work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1D1C05E-DF5C-4F22-A15A-C93A8F5A243F}"/>
                </a:ext>
              </a:extLst>
            </p:cNvPr>
            <p:cNvSpPr/>
            <p:nvPr/>
          </p:nvSpPr>
          <p:spPr>
            <a:xfrm>
              <a:off x="2038799" y="3653504"/>
              <a:ext cx="1835304" cy="354119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Quick Changeover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(EPEI)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9DA8B98-6F8A-4DB3-BD32-A264A7B5A5C6}"/>
                </a:ext>
              </a:extLst>
            </p:cNvPr>
            <p:cNvSpPr/>
            <p:nvPr/>
          </p:nvSpPr>
          <p:spPr>
            <a:xfrm>
              <a:off x="2030522" y="4097235"/>
              <a:ext cx="1835304" cy="361885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Workplace Design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(Cell Design &amp; 3P)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A99095D-25F2-45F0-8545-79682C70841A}"/>
                </a:ext>
              </a:extLst>
            </p:cNvPr>
            <p:cNvGrpSpPr/>
            <p:nvPr/>
          </p:nvGrpSpPr>
          <p:grpSpPr>
            <a:xfrm>
              <a:off x="4816239" y="833367"/>
              <a:ext cx="2571481" cy="960581"/>
              <a:chOff x="3216000" y="2353157"/>
              <a:chExt cx="5760000" cy="2151685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A4E6D1DE-3494-4F94-97C8-C0718544AA78}"/>
                  </a:ext>
                </a:extLst>
              </p:cNvPr>
              <p:cNvSpPr/>
              <p:nvPr/>
            </p:nvSpPr>
            <p:spPr>
              <a:xfrm>
                <a:off x="6847304" y="2751797"/>
                <a:ext cx="2128696" cy="1303399"/>
              </a:xfrm>
              <a:prstGeom prst="ellipse">
                <a:avLst/>
              </a:prstGeom>
              <a:solidFill>
                <a:srgbClr val="E8E8E8"/>
              </a:solidFill>
              <a:ln w="25400" cap="flat" cmpd="sng" algn="ctr">
                <a:solidFill>
                  <a:srgbClr val="E98300"/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029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HIGHLY ENGAGED</a:t>
                </a:r>
                <a:b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EMPLOYEES</a:t>
                </a: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5DDE5DC-ADB7-4C50-BC51-0CE71B0F1ED4}"/>
                  </a:ext>
                </a:extLst>
              </p:cNvPr>
              <p:cNvSpPr/>
              <p:nvPr/>
            </p:nvSpPr>
            <p:spPr>
              <a:xfrm>
                <a:off x="3216000" y="2757489"/>
                <a:ext cx="2128696" cy="1303399"/>
              </a:xfrm>
              <a:prstGeom prst="ellipse">
                <a:avLst/>
              </a:prstGeom>
              <a:solidFill>
                <a:srgbClr val="E8E8E8"/>
              </a:solidFill>
              <a:ln w="25400" cap="flat" cmpd="sng" algn="ctr">
                <a:solidFill>
                  <a:srgbClr val="E98300"/>
                </a:solidFill>
                <a:prstDash val="solid"/>
                <a:miter lim="800000"/>
              </a:ln>
              <a:effectLst/>
            </p:spPr>
            <p:txBody>
              <a:bodyPr wrap="none"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029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PREMIER PARTNER</a:t>
                </a:r>
                <a:b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FOR OUR CUSTOMERS</a:t>
                </a: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105E5E6-EF94-4E76-B32E-750C38D06919}"/>
                  </a:ext>
                </a:extLst>
              </p:cNvPr>
              <p:cNvSpPr/>
              <p:nvPr/>
            </p:nvSpPr>
            <p:spPr>
              <a:xfrm>
                <a:off x="5031653" y="3201442"/>
                <a:ext cx="2128696" cy="1303400"/>
              </a:xfrm>
              <a:prstGeom prst="ellipse">
                <a:avLst/>
              </a:prstGeom>
              <a:solidFill>
                <a:srgbClr val="E8E8E8"/>
              </a:solidFill>
              <a:ln w="25400" cap="flat" cmpd="sng" algn="ctr">
                <a:solidFill>
                  <a:srgbClr val="E98300"/>
                </a:solidFill>
                <a:prstDash val="solid"/>
                <a:miter lim="800000"/>
              </a:ln>
              <a:effectLst>
                <a:outerShdw blurRad="101600" dist="50800" dir="2700000" algn="tl" rotWithShape="0">
                  <a:prstClr val="black">
                    <a:alpha val="20000"/>
                  </a:prstClr>
                </a:outerShdw>
              </a:effectLst>
            </p:spPr>
            <p:txBody>
              <a:bodyPr wrap="none" lIns="0" tIns="0" rIns="0" bIns="0"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029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SUPERIOR RETURNS</a:t>
                </a:r>
                <a:b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FOR OUR</a:t>
                </a:r>
              </a:p>
              <a:p>
                <a:pPr marL="0" marR="0" lvl="0" indent="0" algn="ctr" defTabSz="50292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47678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SHAREHOLDERS</a:t>
                </a:r>
              </a:p>
            </p:txBody>
          </p:sp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E615F82-AE13-4423-9760-7D238B565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37335" y="2353157"/>
                <a:ext cx="1317636" cy="754543"/>
              </a:xfrm>
              <a:prstGeom prst="rect">
                <a:avLst/>
              </a:prstGeom>
            </p:spPr>
          </p:pic>
        </p:grp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FCC07AC-49A8-4FDF-91D4-FE3DC5B27452}"/>
                </a:ext>
              </a:extLst>
            </p:cNvPr>
            <p:cNvSpPr/>
            <p:nvPr/>
          </p:nvSpPr>
          <p:spPr>
            <a:xfrm>
              <a:off x="2030522" y="2760824"/>
              <a:ext cx="1835304" cy="359337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Built in Quality </a:t>
              </a: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 Problem Solving MP, QCPC)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28448C1-0881-45F5-958B-D1EF8E4F7EC3}"/>
                </a:ext>
              </a:extLst>
            </p:cNvPr>
            <p:cNvSpPr/>
            <p:nvPr/>
          </p:nvSpPr>
          <p:spPr>
            <a:xfrm>
              <a:off x="1672914" y="5172576"/>
              <a:ext cx="8980274" cy="4337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Define Strategy and Develop Talent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19AE2E8F-120B-49C4-A59F-70FDAF94F84C}"/>
                </a:ext>
              </a:extLst>
            </p:cNvPr>
            <p:cNvSpPr/>
            <p:nvPr/>
          </p:nvSpPr>
          <p:spPr>
            <a:xfrm>
              <a:off x="1462919" y="5601774"/>
              <a:ext cx="9422778" cy="4319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Create Stability &amp; Culture </a:t>
              </a: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(EH&amp;S, Quality Foundations, 5S&amp; Visual Management, TPM, PIM)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B7364C3-9CA1-406B-9081-176BD774BD42}"/>
                </a:ext>
              </a:extLst>
            </p:cNvPr>
            <p:cNvSpPr txBox="1"/>
            <p:nvPr/>
          </p:nvSpPr>
          <p:spPr>
            <a:xfrm>
              <a:off x="5141833" y="1811169"/>
              <a:ext cx="20424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Balanced Scorecard (KPIs)</a:t>
              </a: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33ABDB5C-B027-4101-A16A-AA6BF8C9D246}"/>
                </a:ext>
              </a:extLst>
            </p:cNvPr>
            <p:cNvSpPr/>
            <p:nvPr/>
          </p:nvSpPr>
          <p:spPr>
            <a:xfrm>
              <a:off x="5288042" y="2128701"/>
              <a:ext cx="1774197" cy="304931"/>
            </a:xfrm>
            <a:prstGeom prst="roundRect">
              <a:avLst/>
            </a:prstGeom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ln w="12700" cap="flat" cmpd="sng" algn="ctr">
              <a:solidFill>
                <a:srgbClr val="E98300">
                  <a:shade val="80000"/>
                  <a:hueOff val="0"/>
                  <a:satOff val="0"/>
                  <a:lumOff val="0"/>
                  <a:alphaOff val="0"/>
                </a:srgbClr>
              </a:solidFill>
              <a:prstDash val="solid"/>
              <a:miter lim="800000"/>
            </a:ln>
            <a:effectLst/>
          </p:spPr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marR="0" lvl="0" indent="0" algn="ctr" defTabSz="533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Transformation</a:t>
              </a:r>
            </a:p>
          </p:txBody>
        </p:sp>
      </p:grpSp>
      <p:sp>
        <p:nvSpPr>
          <p:cNvPr id="101" name="Star: 5 Points 100">
            <a:extLst>
              <a:ext uri="{FF2B5EF4-FFF2-40B4-BE49-F238E27FC236}">
                <a16:creationId xmlns:a16="http://schemas.microsoft.com/office/drawing/2014/main" id="{5D48D9D5-62DD-4E9D-90A2-B7B9A933CB6C}"/>
              </a:ext>
            </a:extLst>
          </p:cNvPr>
          <p:cNvSpPr/>
          <p:nvPr/>
        </p:nvSpPr>
        <p:spPr>
          <a:xfrm>
            <a:off x="853193" y="2464720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2" name="Star: 5 Points 101">
            <a:extLst>
              <a:ext uri="{FF2B5EF4-FFF2-40B4-BE49-F238E27FC236}">
                <a16:creationId xmlns:a16="http://schemas.microsoft.com/office/drawing/2014/main" id="{2BF4F5C1-FAC9-4C68-A41A-D0E90C1A658E}"/>
              </a:ext>
            </a:extLst>
          </p:cNvPr>
          <p:cNvSpPr/>
          <p:nvPr/>
        </p:nvSpPr>
        <p:spPr>
          <a:xfrm>
            <a:off x="392006" y="2159696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3" name="Star: 5 Points 102">
            <a:extLst>
              <a:ext uri="{FF2B5EF4-FFF2-40B4-BE49-F238E27FC236}">
                <a16:creationId xmlns:a16="http://schemas.microsoft.com/office/drawing/2014/main" id="{BCAB81EF-0191-4093-9F6C-A03A6FEFFB96}"/>
              </a:ext>
            </a:extLst>
          </p:cNvPr>
          <p:cNvSpPr/>
          <p:nvPr/>
        </p:nvSpPr>
        <p:spPr>
          <a:xfrm>
            <a:off x="701969" y="2159696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4" name="Star: 5 Points 103">
            <a:extLst>
              <a:ext uri="{FF2B5EF4-FFF2-40B4-BE49-F238E27FC236}">
                <a16:creationId xmlns:a16="http://schemas.microsoft.com/office/drawing/2014/main" id="{7CE6F91A-45EF-40C6-A35C-D5FA28A37F82}"/>
              </a:ext>
            </a:extLst>
          </p:cNvPr>
          <p:cNvSpPr/>
          <p:nvPr/>
        </p:nvSpPr>
        <p:spPr>
          <a:xfrm>
            <a:off x="543229" y="2464720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67200A13-48A3-4F43-9E87-6FB8A6B3EF35}"/>
              </a:ext>
            </a:extLst>
          </p:cNvPr>
          <p:cNvSpPr/>
          <p:nvPr/>
        </p:nvSpPr>
        <p:spPr>
          <a:xfrm rot="16200000">
            <a:off x="-107537" y="3439823"/>
            <a:ext cx="1817620" cy="596888"/>
          </a:xfrm>
          <a:prstGeom prst="rightArrow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6" name="Star: 5 Points 105">
            <a:extLst>
              <a:ext uri="{FF2B5EF4-FFF2-40B4-BE49-F238E27FC236}">
                <a16:creationId xmlns:a16="http://schemas.microsoft.com/office/drawing/2014/main" id="{B8B5B868-102F-41C5-AE56-7F829F93F4D0}"/>
              </a:ext>
            </a:extLst>
          </p:cNvPr>
          <p:cNvSpPr/>
          <p:nvPr/>
        </p:nvSpPr>
        <p:spPr>
          <a:xfrm>
            <a:off x="672321" y="4747705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F61A874A-67CC-4729-9832-56EB1603AF27}"/>
              </a:ext>
            </a:extLst>
          </p:cNvPr>
          <p:cNvSpPr/>
          <p:nvPr/>
        </p:nvSpPr>
        <p:spPr>
          <a:xfrm>
            <a:off x="982285" y="4747705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DEE0B68A-FC1F-4EB3-A0E5-9EF2FCB2BB92}"/>
              </a:ext>
            </a:extLst>
          </p:cNvPr>
          <p:cNvSpPr/>
          <p:nvPr/>
        </p:nvSpPr>
        <p:spPr>
          <a:xfrm>
            <a:off x="362357" y="4747705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Star: 5 Points 108">
            <a:extLst>
              <a:ext uri="{FF2B5EF4-FFF2-40B4-BE49-F238E27FC236}">
                <a16:creationId xmlns:a16="http://schemas.microsoft.com/office/drawing/2014/main" id="{B9E6E8FA-A26F-48BB-9815-8AEEBD163B4B}"/>
              </a:ext>
            </a:extLst>
          </p:cNvPr>
          <p:cNvSpPr/>
          <p:nvPr/>
        </p:nvSpPr>
        <p:spPr>
          <a:xfrm>
            <a:off x="513911" y="5389687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" name="Star: 5 Points 109">
            <a:extLst>
              <a:ext uri="{FF2B5EF4-FFF2-40B4-BE49-F238E27FC236}">
                <a16:creationId xmlns:a16="http://schemas.microsoft.com/office/drawing/2014/main" id="{CA193E6E-1305-4FD4-BC40-8FACAC93F5EB}"/>
              </a:ext>
            </a:extLst>
          </p:cNvPr>
          <p:cNvSpPr/>
          <p:nvPr/>
        </p:nvSpPr>
        <p:spPr>
          <a:xfrm>
            <a:off x="823874" y="5389687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Star: 5 Points 110">
            <a:extLst>
              <a:ext uri="{FF2B5EF4-FFF2-40B4-BE49-F238E27FC236}">
                <a16:creationId xmlns:a16="http://schemas.microsoft.com/office/drawing/2014/main" id="{3ECE8DA2-1DB7-4754-8FAD-1E35E484F09C}"/>
              </a:ext>
            </a:extLst>
          </p:cNvPr>
          <p:cNvSpPr/>
          <p:nvPr/>
        </p:nvSpPr>
        <p:spPr>
          <a:xfrm>
            <a:off x="674506" y="5949849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2" name="Star: 5 Points 111">
            <a:extLst>
              <a:ext uri="{FF2B5EF4-FFF2-40B4-BE49-F238E27FC236}">
                <a16:creationId xmlns:a16="http://schemas.microsoft.com/office/drawing/2014/main" id="{8D70D56F-3894-4FB9-9031-8907A2CC6EE2}"/>
              </a:ext>
            </a:extLst>
          </p:cNvPr>
          <p:cNvSpPr/>
          <p:nvPr/>
        </p:nvSpPr>
        <p:spPr>
          <a:xfrm>
            <a:off x="996959" y="2159696"/>
            <a:ext cx="243889" cy="232855"/>
          </a:xfrm>
          <a:prstGeom prst="star5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745F1AD-F2CD-4116-AC8A-10F275F55820}"/>
              </a:ext>
            </a:extLst>
          </p:cNvPr>
          <p:cNvSpPr/>
          <p:nvPr/>
        </p:nvSpPr>
        <p:spPr>
          <a:xfrm>
            <a:off x="10434832" y="1152099"/>
            <a:ext cx="1474959" cy="348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Star Level Criteria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E05A5D1-DB95-4232-A351-B27A31D38604}"/>
              </a:ext>
            </a:extLst>
          </p:cNvPr>
          <p:cNvSpPr txBox="1"/>
          <p:nvPr/>
        </p:nvSpPr>
        <p:spPr>
          <a:xfrm>
            <a:off x="10394633" y="816383"/>
            <a:ext cx="51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Key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5BEF619-A981-493F-9636-1BD835D8219C}"/>
              </a:ext>
            </a:extLst>
          </p:cNvPr>
          <p:cNvSpPr/>
          <p:nvPr/>
        </p:nvSpPr>
        <p:spPr>
          <a:xfrm>
            <a:off x="10434831" y="1540228"/>
            <a:ext cx="1474959" cy="3488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Transformational Tool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7E13D6-B337-4721-BD32-A66D956D2AA8}"/>
              </a:ext>
            </a:extLst>
          </p:cNvPr>
          <p:cNvSpPr txBox="1"/>
          <p:nvPr/>
        </p:nvSpPr>
        <p:spPr>
          <a:xfrm>
            <a:off x="4131406" y="6302453"/>
            <a:ext cx="4650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34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Under Construction 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34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31</a:t>
            </a:r>
            <a:r>
              <a:rPr kumimoji="0" lang="en-GB" sz="900" b="1" i="0" u="none" strike="noStrike" kern="1200" cap="none" spc="0" normalizeH="0" baseline="30000" noProof="0" dirty="0">
                <a:ln>
                  <a:noFill/>
                </a:ln>
                <a:solidFill>
                  <a:srgbClr val="FF0000">
                    <a:alpha val="34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</a:t>
            </a:r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34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July</a:t>
            </a: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FF0000">
                  <a:alpha val="34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DA0C9A-8595-4A13-9CF2-551E4D9D1145}"/>
              </a:ext>
            </a:extLst>
          </p:cNvPr>
          <p:cNvSpPr/>
          <p:nvPr/>
        </p:nvSpPr>
        <p:spPr>
          <a:xfrm>
            <a:off x="8844742" y="5798750"/>
            <a:ext cx="504305" cy="43198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11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5FA48-BBE1-4738-B070-9A8D28CAD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/>
            </a:br>
            <a:r>
              <a:rPr lang="en-GB"/>
              <a:t>TPM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57293B78-A754-4EF7-873B-BD516E25D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345" y="4673658"/>
            <a:ext cx="4133088" cy="147314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nl-BE" sz="1600" dirty="0">
                <a:solidFill>
                  <a:schemeClr val="bg1"/>
                </a:solidFill>
              </a:rPr>
              <a:t>Total Productive Maintenance (TPM) restores equipment to ‘line-new’ condition and engages workers in continuous improvement efforts to reduce machine down time and ensure maximum machine availability</a:t>
            </a:r>
            <a:endParaRPr lang="en-GB" sz="1600" i="1" dirty="0">
              <a:solidFill>
                <a:schemeClr val="bg1"/>
              </a:solidFill>
            </a:endParaRPr>
          </a:p>
        </p:txBody>
      </p:sp>
      <p:pic>
        <p:nvPicPr>
          <p:cNvPr id="11" name="Grafik 11" descr="Ein Bild, das Person, Gebäude, Mann, suchend enthält.&#10;&#10;Beschreibung automatisch generiert.">
            <a:extLst>
              <a:ext uri="{FF2B5EF4-FFF2-40B4-BE49-F238E27FC236}">
                <a16:creationId xmlns:a16="http://schemas.microsoft.com/office/drawing/2014/main" id="{DF0A300E-9DB9-4894-973D-021A5A516DD2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5620699D-1083-4A10-BD38-5066E3065F3F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7302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36281" y="900578"/>
            <a:ext cx="5904953" cy="475367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Definition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the Purpose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Use it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Implement TPM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AutoNum type="arabicPeriod"/>
            </a:pPr>
            <a:r>
              <a:rPr lang="en-US" sz="2000" b="1" dirty="0">
                <a:cs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Best Practice Examples for TPM</a:t>
            </a:r>
            <a:endParaRPr lang="en-US" sz="2000" b="1" dirty="0">
              <a:cs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>
                <a:cs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BDP repository on TPM</a:t>
            </a:r>
            <a:endParaRPr lang="en-US" sz="2000" b="1" dirty="0">
              <a:cs typeface="Arial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>
                <a:cs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TPM Diagnostic Questions</a:t>
            </a:r>
            <a:endParaRPr lang="en-US" sz="2000" b="1" dirty="0"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50" y="278794"/>
            <a:ext cx="9239248" cy="457200"/>
          </a:xfrm>
        </p:spPr>
        <p:txBody>
          <a:bodyPr/>
          <a:lstStyle/>
          <a:p>
            <a:r>
              <a:rPr lang="en-GB"/>
              <a:t>TPM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CB72B-7C19-4913-BAA1-B40AB19D6E0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4501" y="1251634"/>
            <a:ext cx="4267202" cy="4007551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GB" b="1">
                <a:solidFill>
                  <a:schemeClr val="bg1"/>
                </a:solidFill>
              </a:rPr>
              <a:t>In this Playbook: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 </a:t>
            </a:r>
            <a:r>
              <a:rPr lang="en-GB" b="1">
                <a:solidFill>
                  <a:schemeClr val="bg2"/>
                </a:solidFill>
              </a:rPr>
              <a:t>definition </a:t>
            </a:r>
            <a:r>
              <a:rPr lang="en-GB">
                <a:solidFill>
                  <a:schemeClr val="bg1"/>
                </a:solidFill>
              </a:rPr>
              <a:t>of what is TPM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What is the </a:t>
            </a:r>
            <a:r>
              <a:rPr lang="en-GB" b="1">
                <a:solidFill>
                  <a:schemeClr val="bg2"/>
                </a:solidFill>
              </a:rPr>
              <a:t>Purpose</a:t>
            </a:r>
            <a:r>
              <a:rPr lang="en-GB">
                <a:solidFill>
                  <a:schemeClr val="bg1"/>
                </a:solidFill>
              </a:rPr>
              <a:t> of TPM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/>
                </a:solidFill>
              </a:rPr>
              <a:t>Why use </a:t>
            </a:r>
            <a:r>
              <a:rPr lang="en-GB">
                <a:solidFill>
                  <a:schemeClr val="bg1"/>
                </a:solidFill>
              </a:rPr>
              <a:t>TPM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How to </a:t>
            </a:r>
            <a:r>
              <a:rPr lang="en-GB" b="1">
                <a:solidFill>
                  <a:schemeClr val="bg2"/>
                </a:solidFill>
              </a:rPr>
              <a:t>implement </a:t>
            </a:r>
            <a:r>
              <a:rPr lang="en-GB">
                <a:solidFill>
                  <a:schemeClr val="bg1"/>
                </a:solidFill>
              </a:rPr>
              <a:t>TPM with </a:t>
            </a:r>
            <a:r>
              <a:rPr lang="en-GB" b="1">
                <a:solidFill>
                  <a:schemeClr val="bg2"/>
                </a:solidFill>
              </a:rPr>
              <a:t>training materials &amp;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4249-E42B-454F-A235-07E41E0F82C6}"/>
              </a:ext>
            </a:extLst>
          </p:cNvPr>
          <p:cNvSpPr/>
          <p:nvPr/>
        </p:nvSpPr>
        <p:spPr>
          <a:xfrm>
            <a:off x="2837352" y="6045290"/>
            <a:ext cx="596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6"/>
                </a:solidFill>
              </a:rPr>
              <a:t>Note: Click on the links above to quickly access the topic</a:t>
            </a:r>
          </a:p>
        </p:txBody>
      </p:sp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094B9AD3-0661-4D62-B47A-73A24DADC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8852" y="5880706"/>
            <a:ext cx="6985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5F6FFD-DD2A-4AE3-BCF0-D234370A9ED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E0B4ADF-CEFB-40EB-8039-7E47DA62E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201459"/>
            <a:ext cx="9829800" cy="457200"/>
          </a:xfrm>
        </p:spPr>
        <p:txBody>
          <a:bodyPr/>
          <a:lstStyle/>
          <a:p>
            <a:r>
              <a:rPr lang="en-GB" dirty="0"/>
              <a:t>1. TPM Definition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CE8901-5E54-4A6D-A8CB-D333F4CB211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40374" y="756550"/>
            <a:ext cx="11160000" cy="1199250"/>
          </a:xfrm>
        </p:spPr>
        <p:txBody>
          <a:bodyPr/>
          <a:lstStyle/>
          <a:p>
            <a:r>
              <a:rPr lang="en-US" altLang="nl-BE" sz="2000" dirty="0"/>
              <a:t>Total Productive Maintenance (TPM) restores equipment to ‘line-new’ condition and engages workers in continuous improvement efforts to reduce machine down time and ensure maximum machine availability.</a:t>
            </a:r>
          </a:p>
          <a:p>
            <a:endParaRPr lang="en-GB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822949-1C41-4C7F-AC23-6AAAF0EFB6E8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2" name="Graphic 11" descr="List">
              <a:hlinkClick r:id="rId2" action="ppaction://hlinksldjump"/>
              <a:extLst>
                <a:ext uri="{FF2B5EF4-FFF2-40B4-BE49-F238E27FC236}">
                  <a16:creationId xmlns:a16="http://schemas.microsoft.com/office/drawing/2014/main" id="{9464C59C-8545-469E-B81C-5E082F524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BABFA0-885D-474D-ABAA-16804754D26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4" name="Picture 13">
            <a:hlinkClick r:id="rId5" action="ppaction://hlinksldjump"/>
            <a:extLst>
              <a:ext uri="{FF2B5EF4-FFF2-40B4-BE49-F238E27FC236}">
                <a16:creationId xmlns:a16="http://schemas.microsoft.com/office/drawing/2014/main" id="{CBCF77F2-C586-4FF5-841F-DCD712DD1D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7DF5FE3-EA40-46CF-8566-B99E10CCA4A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4818" y="2210982"/>
            <a:ext cx="2726464" cy="36352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3AD6BD-8DFB-4F44-AAE5-4492E30C88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6829" y="2210982"/>
            <a:ext cx="5610225" cy="363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5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A6D8-32C2-445A-8DBC-A634BB0A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218016"/>
            <a:ext cx="9829800" cy="457200"/>
          </a:xfrm>
        </p:spPr>
        <p:txBody>
          <a:bodyPr/>
          <a:lstStyle/>
          <a:p>
            <a:r>
              <a:rPr lang="en-GB" dirty="0"/>
              <a:t>2. What is the Purpose of TPM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51A7-9454-47A8-B1C1-4DBB17EAE7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862" y="879862"/>
            <a:ext cx="11160000" cy="4989957"/>
          </a:xfrm>
        </p:spPr>
        <p:txBody>
          <a:bodyPr/>
          <a:lstStyle/>
          <a:p>
            <a:r>
              <a:rPr lang="en-GB" sz="2400" dirty="0"/>
              <a:t>TPM is an approach to equipment maintenance that aims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Restore equipment to “</a:t>
            </a:r>
            <a:r>
              <a:rPr lang="en-GB" sz="2400" b="1" dirty="0"/>
              <a:t>like new</a:t>
            </a:r>
            <a:r>
              <a:rPr lang="en-GB" sz="2400" dirty="0"/>
              <a:t>”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Determine the </a:t>
            </a:r>
            <a:r>
              <a:rPr lang="en-GB" sz="2400" b="1" dirty="0"/>
              <a:t>appropriate maintenance strategy </a:t>
            </a:r>
            <a:r>
              <a:rPr lang="en-GB" sz="2400" dirty="0"/>
              <a:t>for equipment based on criticality (time based maintenance, preventative maintenance, predictive maintenance, condition based monitoring)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Maximize equipment effectiveness </a:t>
            </a:r>
            <a:r>
              <a:rPr lang="en-GB" sz="2400" dirty="0"/>
              <a:t>(speed, availability, utilization, quality)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involve production, engineering, quality and maintenance departments and all levels of the organization in maintenance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 TPM Process should be used </a:t>
            </a:r>
            <a:r>
              <a:rPr lang="en-GB" sz="2400" b="1" dirty="0"/>
              <a:t>on all equipment that impacts production</a:t>
            </a:r>
            <a:r>
              <a:rPr lang="en-GB" sz="2400" dirty="0"/>
              <a:t>. This includes actual production equipment (assembly machines, stamping presses, plating lines, etc.). It also includes building infrastructure equipment (air compressors, HVAC, critical electrical and water processing equipment).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59946-92BB-4AA4-ADE7-DB4F1F9140F9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0" name="Graphic 9" descr="List">
              <a:hlinkClick r:id="rId2" action="ppaction://hlinksldjump"/>
              <a:extLst>
                <a:ext uri="{FF2B5EF4-FFF2-40B4-BE49-F238E27FC236}">
                  <a16:creationId xmlns:a16="http://schemas.microsoft.com/office/drawing/2014/main" id="{5A0C8D66-D6E6-497E-9166-8F9AECCF4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B70341-B3C8-419D-998C-652B225C2764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85B5F4E1-2A0A-4821-A387-2F874EFFEF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26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A6D8-32C2-445A-8DBC-A634BB0A4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218016"/>
            <a:ext cx="9829800" cy="457200"/>
          </a:xfrm>
        </p:spPr>
        <p:txBody>
          <a:bodyPr/>
          <a:lstStyle/>
          <a:p>
            <a:r>
              <a:rPr lang="en-GB" dirty="0"/>
              <a:t>2. What is the Purpose of TPM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51A7-9454-47A8-B1C1-4DBB17EAE70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9136" y="822146"/>
            <a:ext cx="11305184" cy="5371133"/>
          </a:xfrm>
        </p:spPr>
        <p:txBody>
          <a:bodyPr vert="horz" lIns="0" tIns="0" rIns="0" bIns="0" rtlCol="0">
            <a:noAutofit/>
          </a:bodyPr>
          <a:lstStyle/>
          <a:p>
            <a:r>
              <a:rPr lang="en-GB" sz="1800" b="1" dirty="0"/>
              <a:t>Maintenance types:</a:t>
            </a:r>
          </a:p>
          <a:p>
            <a:r>
              <a:rPr lang="en-GB" sz="1800" b="1" dirty="0"/>
              <a:t>Autonomous Maintenance:</a:t>
            </a:r>
          </a:p>
          <a:p>
            <a:pPr marL="742950" lvl="1" indent="-285750"/>
            <a:r>
              <a:rPr lang="en-GB" sz="1600" dirty="0"/>
              <a:t>“Independent” maintenance carried out by the operators of the machines or tools, rather than by dedicated maintenance technicians.</a:t>
            </a:r>
          </a:p>
          <a:p>
            <a:r>
              <a:rPr lang="en-GB" sz="1800" b="1" dirty="0"/>
              <a:t>Corrective Maintenance:</a:t>
            </a:r>
          </a:p>
          <a:p>
            <a:pPr marL="742950" lvl="1" indent="-285750"/>
            <a:r>
              <a:rPr lang="en-GB" sz="1600" dirty="0"/>
              <a:t>Maintenance performed after a breakdown detection, always connected with correction and restart of production.</a:t>
            </a:r>
          </a:p>
          <a:p>
            <a:pPr marL="742950" lvl="1" indent="-285750"/>
            <a:r>
              <a:rPr lang="en-GB" sz="1600" dirty="0"/>
              <a:t> Purpose: Ensure the re-start of the equipment as soon as possible (even with degraded solutions)</a:t>
            </a:r>
          </a:p>
          <a:p>
            <a:r>
              <a:rPr lang="en-GB" sz="1800" b="1" dirty="0"/>
              <a:t>Preventive Maintenance:</a:t>
            </a:r>
          </a:p>
          <a:p>
            <a:pPr marL="742950" lvl="1" indent="-285750"/>
            <a:r>
              <a:rPr lang="en-GB" sz="1600" dirty="0"/>
              <a:t>Maintenance performed according to predefined frequencies or criteria (number of cycles, risk caused by the breakdowns …)</a:t>
            </a:r>
          </a:p>
          <a:p>
            <a:pPr marL="742950" lvl="1" indent="-285750"/>
            <a:r>
              <a:rPr lang="en-GB" sz="1600" dirty="0"/>
              <a:t>Purpose: Reduce the probability of breakdowns or the wear out of the equipment.</a:t>
            </a:r>
          </a:p>
          <a:p>
            <a:pPr marL="1152525" lvl="2" indent="-285750"/>
            <a:r>
              <a:rPr lang="en-GB" sz="1400" dirty="0"/>
              <a:t>Example: grinding, cleaning, replacement of spare parts.</a:t>
            </a:r>
          </a:p>
          <a:p>
            <a:r>
              <a:rPr lang="en-GB" sz="1800" b="1" dirty="0"/>
              <a:t>Predictive maintenance (Condition Based Maintenance):</a:t>
            </a:r>
          </a:p>
          <a:p>
            <a:pPr marL="742950" lvl="1" indent="-285750"/>
            <a:r>
              <a:rPr lang="en-GB" sz="1600" dirty="0"/>
              <a:t>Maintenance based on the measurement of key parameters on the equipment</a:t>
            </a:r>
          </a:p>
          <a:p>
            <a:pPr marL="1152525" lvl="2" indent="-285750"/>
            <a:r>
              <a:rPr lang="en-GB" sz="1400" dirty="0"/>
              <a:t>Example: vibration analysis on rotating machines, fluids analysis, thermography on electrical equipment, tool maintenance before start of Production Order  (measurement of spare parts), check of pressure in the tool.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59946-92BB-4AA4-ADE7-DB4F1F9140F9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10" name="Graphic 9" descr="List">
              <a:hlinkClick r:id="rId2" action="ppaction://hlinksldjump"/>
              <a:extLst>
                <a:ext uri="{FF2B5EF4-FFF2-40B4-BE49-F238E27FC236}">
                  <a16:creationId xmlns:a16="http://schemas.microsoft.com/office/drawing/2014/main" id="{5A0C8D66-D6E6-497E-9166-8F9AECCF4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B70341-B3C8-419D-998C-652B225C2764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2" name="Picture 11">
            <a:hlinkClick r:id="rId5" action="ppaction://hlinksldjump"/>
            <a:extLst>
              <a:ext uri="{FF2B5EF4-FFF2-40B4-BE49-F238E27FC236}">
                <a16:creationId xmlns:a16="http://schemas.microsoft.com/office/drawing/2014/main" id="{85B5F4E1-2A0A-4821-A387-2F874EFFEF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63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569DD-3A19-4113-8A30-2A914D8B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69" y="184765"/>
            <a:ext cx="9829800" cy="457200"/>
          </a:xfrm>
        </p:spPr>
        <p:txBody>
          <a:bodyPr/>
          <a:lstStyle/>
          <a:p>
            <a:r>
              <a:rPr lang="en-GB" dirty="0"/>
              <a:t>3. Why Use TPM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9849F-9B21-4E4B-B654-C43CBDE8C2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65669" y="1138423"/>
            <a:ext cx="9422131" cy="480604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1800" dirty="0"/>
              <a:t>TPM has many positive outcome including the following: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Improve</a:t>
            </a:r>
            <a:r>
              <a:rPr lang="en-GB" sz="2400" dirty="0"/>
              <a:t> equipment </a:t>
            </a:r>
            <a:r>
              <a:rPr lang="en-GB" sz="2400" b="1" dirty="0"/>
              <a:t>performance</a:t>
            </a:r>
            <a:r>
              <a:rPr lang="en-GB" sz="2400" dirty="0"/>
              <a:t> and </a:t>
            </a:r>
            <a:r>
              <a:rPr lang="en-GB" sz="2400" b="1" dirty="0"/>
              <a:t>reliability.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Minimize</a:t>
            </a:r>
            <a:r>
              <a:rPr lang="en-GB" sz="2400" dirty="0"/>
              <a:t> equipment related </a:t>
            </a:r>
            <a:r>
              <a:rPr lang="en-GB" sz="2400" b="1" dirty="0"/>
              <a:t>losses</a:t>
            </a:r>
            <a:r>
              <a:rPr lang="en-GB" sz="2400" dirty="0"/>
              <a:t> in production operations.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Produce goods without reducing </a:t>
            </a:r>
            <a:r>
              <a:rPr lang="en-GB" sz="2400" b="1" dirty="0"/>
              <a:t>product quality.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Reduced </a:t>
            </a:r>
            <a:r>
              <a:rPr lang="en-GB" sz="2400" b="1" dirty="0"/>
              <a:t>emergency </a:t>
            </a:r>
            <a:r>
              <a:rPr lang="en-GB" sz="2400" dirty="0"/>
              <a:t>downtime</a:t>
            </a:r>
            <a:r>
              <a:rPr lang="en-GB" sz="2400" b="1" dirty="0"/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Reduce</a:t>
            </a:r>
            <a:r>
              <a:rPr lang="en-GB" sz="2400" dirty="0"/>
              <a:t> total </a:t>
            </a:r>
            <a:r>
              <a:rPr lang="en-GB" sz="2400" b="1" dirty="0"/>
              <a:t>maintenance cost</a:t>
            </a:r>
            <a:r>
              <a:rPr lang="en-GB" sz="2400" dirty="0"/>
              <a:t> for equipment.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Produce low batch quantities at the earliest possible time.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Improve responsiveness </a:t>
            </a:r>
            <a:r>
              <a:rPr lang="en-GB" sz="2400" dirty="0"/>
              <a:t>to customer requirements.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dirty="0"/>
              <a:t>Increased </a:t>
            </a:r>
            <a:r>
              <a:rPr lang="en-GB" sz="2400" b="1" dirty="0"/>
              <a:t>employee skill</a:t>
            </a:r>
            <a:r>
              <a:rPr lang="en-GB" sz="2400" dirty="0"/>
              <a:t> levels and knowledge.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GB" sz="2400" b="1" dirty="0"/>
              <a:t>Improve equipment life </a:t>
            </a:r>
            <a:r>
              <a:rPr lang="en-GB" sz="2400" dirty="0"/>
              <a:t>and reduce capital spend.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EA02E4-EE0B-4140-B136-BC6D7265181A}"/>
              </a:ext>
            </a:extLst>
          </p:cNvPr>
          <p:cNvGrpSpPr/>
          <p:nvPr/>
        </p:nvGrpSpPr>
        <p:grpSpPr>
          <a:xfrm>
            <a:off x="-7220" y="6193279"/>
            <a:ext cx="1289135" cy="664721"/>
            <a:chOff x="8407400" y="5845092"/>
            <a:chExt cx="1289135" cy="672559"/>
          </a:xfrm>
        </p:grpSpPr>
        <p:pic>
          <p:nvPicPr>
            <p:cNvPr id="9" name="Graphic 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DFEFE7F6-7108-4C74-8FE9-8CF7C1435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41F6BE-6A98-4BF4-9470-A839820A779D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11" name="Picture 10">
            <a:hlinkClick r:id="rId6" action="ppaction://hlinksldjump"/>
            <a:extLst>
              <a:ext uri="{FF2B5EF4-FFF2-40B4-BE49-F238E27FC236}">
                <a16:creationId xmlns:a16="http://schemas.microsoft.com/office/drawing/2014/main" id="{74B09EF3-5B1E-444D-99BD-52CD5E8793F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9245" y="6279236"/>
            <a:ext cx="882258" cy="5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hV495wvsEGhmJsVn93S1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FJSDTypb0eKyA9.Edhu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UokoLysUEGLvMvOJ802w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GHaMwl7S0ymRaauQe9s4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vgCzaBv0CCmAgTyv5Mvg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  <p:tag name="THINKCELLSHAPEDONOTDELETE" val="pMie3PTKsyECT9lb1XuJ_p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6aU6fWI80aUQqjunmITV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RMbmvPskSQl1KXmismk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0bAlU2d7E2nJ3fOslScl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  <p:tag name="THINKCELLSHAPEDONOTDELETE" val="pPm5QZ7lDskGs7D70K_PpK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RzFpFqAxUa_N7u48vRl8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QNsTsgyY0qjd7HTsAGaf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gfNYOhzaUOxCmidBiC_Z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  <p:tag name="THINKCELLSHAPEDONOTDELETE" val="pGDKFyv48EU2H1rRFURF91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SCMtDcC3EOnWsXcO0BiK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UO1KCZRe0.CPGh9RP56q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zwdABQ_WU.cDxba5K_9B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  <p:tag name="THINKCELLSHAPEDONOTDELETE" val="p.87rPlWgWEKhJJ9PTU_Zx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I9duIhkI0u9gUvvJ9WVnQ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FIKDtezyEmC3eUQTHUSw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ytxCkI0zzNPfI8RF2y1z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9bXpR.FeUuvk4N0p9_0v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Text"/>
  <p:tag name="THINKCELLSHAPEDONOTDELETE" val="puxsXa1l7GkuIIhfzdd2C1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tCzR2gM5USxA8ekbyjFH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n1zRMcz7E6QIGmS7kmf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29kLU51UisFlfEhvcCc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_VCQsZ5tgU2SYplfxPggv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E_x.fMzv06Hd3peF5UD2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7cyYKj2wkm4qvaDYiOPWQ"/>
</p:tagLst>
</file>

<file path=ppt/theme/theme1.xml><?xml version="1.0" encoding="utf-8"?>
<a:theme xmlns:a="http://schemas.openxmlformats.org/drawingml/2006/main" name="TE Brand 2020 Theme1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 Brand 2020 Theme1" id="{12899FE3-C2AC-41DA-9923-DD3E7B78135E}" vid="{32FF061F-6323-48F2-9466-41EE67102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cfff2c-5cce-4cb7-b05b-d3b2e8ac169c">VMM2RVFH342Q-1513051167-54</_dlc_DocId>
    <_dlc_DocIdUrl xmlns="dbcfff2c-5cce-4cb7-b05b-d3b2e8ac169c">
      <Url>https://teams.connect.te.com/sites/TEOA/_layouts/15/DocIdRedir.aspx?ID=VMM2RVFH342Q-1513051167-54</Url>
      <Description>VMM2RVFH342Q-1513051167-54</Description>
    </_dlc_DocIdUrl>
    <u08j xmlns="36b2ca4c-9cb9-4390-9c92-9d5e0fe0f0b4">https://teams.connect.te.com/sites/TEOA/instructor%20workspace/English%20Modules/Forms/AllItems.aspx?RootFolder=%2Fsites%2FTEOA%2Finstructor%20workspace%2FEnglish%20Modules%2FTEOA%20111%20TPM&amp;FolderCTID=0x0120000233B35DFAE61A48B6339E92CA4ECB1A&amp;View=%7B004</u08j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1BBB0C65B294CA7DCA4A3CE828199" ma:contentTypeVersion="1" ma:contentTypeDescription="Create a new document." ma:contentTypeScope="" ma:versionID="4267dc8f915110def69a0010305e1e16">
  <xsd:schema xmlns:xsd="http://www.w3.org/2001/XMLSchema" xmlns:xs="http://www.w3.org/2001/XMLSchema" xmlns:p="http://schemas.microsoft.com/office/2006/metadata/properties" xmlns:ns2="dbcfff2c-5cce-4cb7-b05b-d3b2e8ac169c" xmlns:ns3="36b2ca4c-9cb9-4390-9c92-9d5e0fe0f0b4" targetNamespace="http://schemas.microsoft.com/office/2006/metadata/properties" ma:root="true" ma:fieldsID="3409fdb901b3d6c5cf251c5765371717" ns2:_="" ns3:_="">
    <xsd:import namespace="dbcfff2c-5cce-4cb7-b05b-d3b2e8ac169c"/>
    <xsd:import namespace="36b2ca4c-9cb9-4390-9c92-9d5e0fe0f0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u08j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fff2c-5cce-4cb7-b05b-d3b2e8ac169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2ca4c-9cb9-4390-9c92-9d5e0fe0f0b4" elementFormDefault="qualified">
    <xsd:import namespace="http://schemas.microsoft.com/office/2006/documentManagement/types"/>
    <xsd:import namespace="http://schemas.microsoft.com/office/infopath/2007/PartnerControls"/>
    <xsd:element name="u08j" ma:index="11" nillable="true" ma:displayName="Link to Training Materials" ma:internalName="u08j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89342B4-7A07-4881-B7CA-75335F2B90A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8a979830-5909-4d60-b187-86785ccffa7d"/>
    <ds:schemaRef ds:uri="6185c7e3-e168-4d59-8fe5-63fb03f5c4d1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0C959A-E494-4BD5-A42B-E69F0C81AF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BA3FE53-3B68-4776-9C1F-19DAF982DB4F}"/>
</file>

<file path=customXml/itemProps4.xml><?xml version="1.0" encoding="utf-8"?>
<ds:datastoreItem xmlns:ds="http://schemas.openxmlformats.org/officeDocument/2006/customXml" ds:itemID="{7DA7FBFC-D048-4EEC-A2AB-46B5BB67BDC1}"/>
</file>

<file path=docProps/app.xml><?xml version="1.0" encoding="utf-8"?>
<Properties xmlns="http://schemas.openxmlformats.org/officeDocument/2006/extended-properties" xmlns:vt="http://schemas.openxmlformats.org/officeDocument/2006/docPropsVTypes">
  <Template>TE Brand 2020 Theme1</Template>
  <TotalTime>2713</TotalTime>
  <Words>1742</Words>
  <Application>Microsoft Office PowerPoint</Application>
  <PresentationFormat>Widescreen</PresentationFormat>
  <Paragraphs>241</Paragraphs>
  <Slides>20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Times New Roman</vt:lpstr>
      <vt:lpstr>Wingdings</vt:lpstr>
      <vt:lpstr>TE Brand 2020 Theme1</vt:lpstr>
      <vt:lpstr>think-cell Folie</vt:lpstr>
      <vt:lpstr>Total Productive Maintenance (TPM) Playbook  TEC-406-160019 </vt:lpstr>
      <vt:lpstr>Using the TPM Playbook – What do the Icons Mean?</vt:lpstr>
      <vt:lpstr>TEOA – Operations Management System</vt:lpstr>
      <vt:lpstr> TPM</vt:lpstr>
      <vt:lpstr>TPM Overview</vt:lpstr>
      <vt:lpstr>1. TPM Definition</vt:lpstr>
      <vt:lpstr>2. What is the Purpose of TPM</vt:lpstr>
      <vt:lpstr>2. What is the Purpose of TPM</vt:lpstr>
      <vt:lpstr>3. Why Use TPM</vt:lpstr>
      <vt:lpstr>4. How to Use TPM </vt:lpstr>
      <vt:lpstr>4. How to Use TPM </vt:lpstr>
      <vt:lpstr>4. How to Use TPM </vt:lpstr>
      <vt:lpstr>4. How to Use TPM </vt:lpstr>
      <vt:lpstr>5. TPM Best Practice Examples – Autonomous Maintenance  example</vt:lpstr>
      <vt:lpstr>5. TPM Best Practice Examples – Autonomous Maintenance  example</vt:lpstr>
      <vt:lpstr>5. TPM KPI Metrics Tracking</vt:lpstr>
      <vt:lpstr>5. TPM Best Practice Examples – Digital example</vt:lpstr>
      <vt:lpstr>6. Access to Shared Best Practices</vt:lpstr>
      <vt:lpstr>TPM - Improvement Over time</vt:lpstr>
      <vt:lpstr>Questions to Consider around TPM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TPM Playbook TEC-406-160019</dc:title>
  <dc:creator>O'Neill, Dermot</dc:creator>
  <cp:lastModifiedBy>O'Neill, Dermot</cp:lastModifiedBy>
  <cp:revision>9</cp:revision>
  <cp:lastPrinted>2020-06-11T08:54:29Z</cp:lastPrinted>
  <dcterms:created xsi:type="dcterms:W3CDTF">2020-06-02T07:32:50Z</dcterms:created>
  <dcterms:modified xsi:type="dcterms:W3CDTF">2020-11-10T16:44:41Z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0x01010067A1BBB0C65B294CA7DCA4A3CE828199</vt:lpwstr>
  </property>
  <property fmtid="{D5CDD505-2E9C-101B-9397-08002B2CF9AE}" pid="3" name="_dlc_DocIdItemGuid">
    <vt:lpwstr>d29b9213-0f30-404d-bfc4-f0a4aecf5e1b</vt:lpwstr>
  </property>
</Properties>
</file>